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Lst>
  <p:notesMasterIdLst>
    <p:notesMasterId r:id="rId98"/>
  </p:notesMasterIdLst>
  <p:sldIdLst>
    <p:sldId id="329" r:id="rId3"/>
    <p:sldId id="472" r:id="rId4"/>
    <p:sldId id="396" r:id="rId5"/>
    <p:sldId id="372" r:id="rId6"/>
    <p:sldId id="471" r:id="rId7"/>
    <p:sldId id="400" r:id="rId8"/>
    <p:sldId id="370" r:id="rId9"/>
    <p:sldId id="473" r:id="rId10"/>
    <p:sldId id="2755" r:id="rId11"/>
    <p:sldId id="500" r:id="rId12"/>
    <p:sldId id="469" r:id="rId13"/>
    <p:sldId id="408" r:id="rId14"/>
    <p:sldId id="464" r:id="rId15"/>
    <p:sldId id="410" r:id="rId16"/>
    <p:sldId id="470" r:id="rId17"/>
    <p:sldId id="411" r:id="rId18"/>
    <p:sldId id="463" r:id="rId19"/>
    <p:sldId id="414" r:id="rId20"/>
    <p:sldId id="415" r:id="rId21"/>
    <p:sldId id="416" r:id="rId22"/>
    <p:sldId id="407" r:id="rId23"/>
    <p:sldId id="406" r:id="rId24"/>
    <p:sldId id="421" r:id="rId25"/>
    <p:sldId id="422" r:id="rId26"/>
    <p:sldId id="404" r:id="rId27"/>
    <p:sldId id="2758" r:id="rId28"/>
    <p:sldId id="2759" r:id="rId29"/>
    <p:sldId id="2760" r:id="rId30"/>
    <p:sldId id="2780" r:id="rId31"/>
    <p:sldId id="2764" r:id="rId32"/>
    <p:sldId id="2781" r:id="rId33"/>
    <p:sldId id="2765" r:id="rId34"/>
    <p:sldId id="2782" r:id="rId35"/>
    <p:sldId id="2783" r:id="rId36"/>
    <p:sldId id="2784" r:id="rId37"/>
    <p:sldId id="2785" r:id="rId38"/>
    <p:sldId id="2786" r:id="rId39"/>
    <p:sldId id="2787" r:id="rId40"/>
    <p:sldId id="2788" r:id="rId41"/>
    <p:sldId id="2789" r:id="rId42"/>
    <p:sldId id="2790" r:id="rId43"/>
    <p:sldId id="2791" r:id="rId44"/>
    <p:sldId id="2792" r:id="rId45"/>
    <p:sldId id="2793" r:id="rId46"/>
    <p:sldId id="2794" r:id="rId47"/>
    <p:sldId id="2795" r:id="rId48"/>
    <p:sldId id="2796" r:id="rId49"/>
    <p:sldId id="2797" r:id="rId50"/>
    <p:sldId id="2798" r:id="rId51"/>
    <p:sldId id="2799" r:id="rId52"/>
    <p:sldId id="2800" r:id="rId53"/>
    <p:sldId id="2801" r:id="rId54"/>
    <p:sldId id="2802" r:id="rId55"/>
    <p:sldId id="2803" r:id="rId56"/>
    <p:sldId id="2804" r:id="rId57"/>
    <p:sldId id="2805" r:id="rId58"/>
    <p:sldId id="2806" r:id="rId59"/>
    <p:sldId id="2807" r:id="rId60"/>
    <p:sldId id="2808" r:id="rId61"/>
    <p:sldId id="2809" r:id="rId62"/>
    <p:sldId id="2816" r:id="rId63"/>
    <p:sldId id="2810" r:id="rId64"/>
    <p:sldId id="2811" r:id="rId65"/>
    <p:sldId id="2812" r:id="rId66"/>
    <p:sldId id="2813" r:id="rId67"/>
    <p:sldId id="2814" r:id="rId68"/>
    <p:sldId id="2815" r:id="rId69"/>
    <p:sldId id="476" r:id="rId70"/>
    <p:sldId id="467" r:id="rId71"/>
    <p:sldId id="450" r:id="rId72"/>
    <p:sldId id="418" r:id="rId73"/>
    <p:sldId id="417" r:id="rId74"/>
    <p:sldId id="423" r:id="rId75"/>
    <p:sldId id="424" r:id="rId76"/>
    <p:sldId id="405" r:id="rId77"/>
    <p:sldId id="2819" r:id="rId78"/>
    <p:sldId id="2820" r:id="rId79"/>
    <p:sldId id="2817" r:id="rId80"/>
    <p:sldId id="2818" r:id="rId81"/>
    <p:sldId id="502" r:id="rId82"/>
    <p:sldId id="507" r:id="rId83"/>
    <p:sldId id="504" r:id="rId84"/>
    <p:sldId id="508" r:id="rId85"/>
    <p:sldId id="505" r:id="rId86"/>
    <p:sldId id="2779" r:id="rId87"/>
    <p:sldId id="485" r:id="rId88"/>
    <p:sldId id="494" r:id="rId89"/>
    <p:sldId id="495" r:id="rId90"/>
    <p:sldId id="496" r:id="rId91"/>
    <p:sldId id="497" r:id="rId92"/>
    <p:sldId id="498" r:id="rId93"/>
    <p:sldId id="499" r:id="rId94"/>
    <p:sldId id="435" r:id="rId95"/>
    <p:sldId id="420" r:id="rId96"/>
    <p:sldId id="419" r:id="rId9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B69D4E-0A4D-46A5-9893-DE85952CE247}">
          <p14:sldIdLst>
            <p14:sldId id="329"/>
            <p14:sldId id="472"/>
            <p14:sldId id="396"/>
            <p14:sldId id="372"/>
            <p14:sldId id="471"/>
            <p14:sldId id="400"/>
            <p14:sldId id="370"/>
            <p14:sldId id="473"/>
            <p14:sldId id="2755"/>
            <p14:sldId id="500"/>
            <p14:sldId id="469"/>
            <p14:sldId id="408"/>
            <p14:sldId id="464"/>
            <p14:sldId id="410"/>
            <p14:sldId id="470"/>
            <p14:sldId id="411"/>
            <p14:sldId id="463"/>
            <p14:sldId id="414"/>
            <p14:sldId id="415"/>
            <p14:sldId id="416"/>
            <p14:sldId id="407"/>
            <p14:sldId id="406"/>
          </p14:sldIdLst>
        </p14:section>
        <p14:section name="Wednesday Slides" id="{EC29E643-FF23-4BBE-8FEE-AE407EDB8C10}">
          <p14:sldIdLst>
            <p14:sldId id="421"/>
            <p14:sldId id="422"/>
            <p14:sldId id="404"/>
            <p14:sldId id="2758"/>
            <p14:sldId id="2759"/>
            <p14:sldId id="2760"/>
            <p14:sldId id="2780"/>
            <p14:sldId id="2764"/>
            <p14:sldId id="2781"/>
            <p14:sldId id="2765"/>
            <p14:sldId id="2782"/>
            <p14:sldId id="2783"/>
            <p14:sldId id="2784"/>
            <p14:sldId id="2785"/>
            <p14:sldId id="2786"/>
            <p14:sldId id="2787"/>
            <p14:sldId id="2788"/>
            <p14:sldId id="2789"/>
            <p14:sldId id="2790"/>
            <p14:sldId id="2791"/>
            <p14:sldId id="2792"/>
            <p14:sldId id="2793"/>
            <p14:sldId id="2794"/>
            <p14:sldId id="2795"/>
            <p14:sldId id="2796"/>
            <p14:sldId id="2797"/>
            <p14:sldId id="2798"/>
            <p14:sldId id="2799"/>
            <p14:sldId id="2800"/>
            <p14:sldId id="2801"/>
            <p14:sldId id="2802"/>
            <p14:sldId id="2803"/>
            <p14:sldId id="2804"/>
            <p14:sldId id="2805"/>
            <p14:sldId id="2806"/>
            <p14:sldId id="2807"/>
            <p14:sldId id="2808"/>
            <p14:sldId id="2809"/>
            <p14:sldId id="2816"/>
            <p14:sldId id="2810"/>
            <p14:sldId id="2811"/>
            <p14:sldId id="2812"/>
            <p14:sldId id="2813"/>
            <p14:sldId id="2814"/>
            <p14:sldId id="2815"/>
            <p14:sldId id="476"/>
            <p14:sldId id="467"/>
            <p14:sldId id="450"/>
            <p14:sldId id="418"/>
            <p14:sldId id="417"/>
          </p14:sldIdLst>
        </p14:section>
        <p14:section name="Thursday Slides" id="{3CA78FCC-21C7-40FF-9273-98D4DE388A4B}">
          <p14:sldIdLst>
            <p14:sldId id="423"/>
            <p14:sldId id="424"/>
            <p14:sldId id="405"/>
            <p14:sldId id="2819"/>
            <p14:sldId id="2820"/>
            <p14:sldId id="2817"/>
            <p14:sldId id="2818"/>
            <p14:sldId id="502"/>
            <p14:sldId id="507"/>
            <p14:sldId id="504"/>
            <p14:sldId id="508"/>
            <p14:sldId id="505"/>
            <p14:sldId id="2779"/>
            <p14:sldId id="485"/>
            <p14:sldId id="494"/>
            <p14:sldId id="495"/>
            <p14:sldId id="496"/>
            <p14:sldId id="497"/>
            <p14:sldId id="498"/>
            <p14:sldId id="499"/>
            <p14:sldId id="435"/>
            <p14:sldId id="420"/>
            <p14:sldId id="4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tzpatrick, Josie M - BAL 11 000" initials="FJMB10" lastIdx="1" clrIdx="0">
    <p:extLst>
      <p:ext uri="{19B8F6BF-5375-455C-9EA6-DF929625EA0E}">
        <p15:presenceInfo xmlns:p15="http://schemas.microsoft.com/office/powerpoint/2012/main" userId="S::1jmfitzpatrick@seattleschools.org::4f841c97-eeb0-4817-bb28-f7c5dff8dbf8" providerId="AD"/>
      </p:ext>
    </p:extLst>
  </p:cmAuthor>
  <p:cmAuthor id="2" name="Staff" initials="X12" lastIdx="45" clrIdx="1">
    <p:extLst>
      <p:ext uri="{19B8F6BF-5375-455C-9EA6-DF929625EA0E}">
        <p15:presenceInfo xmlns:p15="http://schemas.microsoft.com/office/powerpoint/2012/main" userId="Staff" providerId="None"/>
      </p:ext>
    </p:extLst>
  </p:cmAuthor>
  <p:cmAuthor id="3" name="Microsoft Office User" initials="Office" lastIdx="6" clrIdx="2">
    <p:extLst>
      <p:ext uri="{19B8F6BF-5375-455C-9EA6-DF929625EA0E}">
        <p15:presenceInfo xmlns:p15="http://schemas.microsoft.com/office/powerpoint/2012/main" userId="Microsoft Office User" providerId="None"/>
      </p:ext>
    </p:extLst>
  </p:cmAuthor>
  <p:cmAuthor id="4" name="Rose, Tara" initials="RT" lastIdx="9" clrIdx="3">
    <p:extLst>
      <p:ext uri="{19B8F6BF-5375-455C-9EA6-DF929625EA0E}">
        <p15:presenceInfo xmlns:p15="http://schemas.microsoft.com/office/powerpoint/2012/main" userId="S::rose.tara@optum.com::83be8dd9-480f-4f6e-9f38-aecbbe3209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B"/>
    <a:srgbClr val="363640"/>
    <a:srgbClr val="525261"/>
    <a:srgbClr val="6F6F85"/>
    <a:srgbClr val="A6A6BA"/>
    <a:srgbClr val="F7F7FF"/>
    <a:srgbClr val="E8E8F5"/>
    <a:srgbClr val="CCC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3599" autoAdjust="0"/>
  </p:normalViewPr>
  <p:slideViewPr>
    <p:cSldViewPr snapToGrid="0" snapToObjects="1" showGuides="1">
      <p:cViewPr varScale="1">
        <p:scale>
          <a:sx n="108" d="100"/>
          <a:sy n="108" d="100"/>
        </p:scale>
        <p:origin x="74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81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Tara" userId="83be8dd9-480f-4f6e-9f38-aecbbe320959" providerId="ADAL" clId="{1A2E7987-860A-4738-B8CA-DBD40283F4B6}"/>
    <pc:docChg chg="custSel delSld modSld modSection">
      <pc:chgData name="Rose, Tara" userId="83be8dd9-480f-4f6e-9f38-aecbbe320959" providerId="ADAL" clId="{1A2E7987-860A-4738-B8CA-DBD40283F4B6}" dt="2023-10-11T21:03:03.012" v="1" actId="2696"/>
      <pc:docMkLst>
        <pc:docMk/>
      </pc:docMkLst>
      <pc:sldChg chg="modSp mod">
        <pc:chgData name="Rose, Tara" userId="83be8dd9-480f-4f6e-9f38-aecbbe320959" providerId="ADAL" clId="{1A2E7987-860A-4738-B8CA-DBD40283F4B6}" dt="2023-10-11T21:02:37.387" v="0" actId="33524"/>
        <pc:sldMkLst>
          <pc:docMk/>
          <pc:sldMk cId="45488184" sldId="400"/>
        </pc:sldMkLst>
        <pc:spChg chg="mod">
          <ac:chgData name="Rose, Tara" userId="83be8dd9-480f-4f6e-9f38-aecbbe320959" providerId="ADAL" clId="{1A2E7987-860A-4738-B8CA-DBD40283F4B6}" dt="2023-10-11T21:02:37.387" v="0" actId="33524"/>
          <ac:spMkLst>
            <pc:docMk/>
            <pc:sldMk cId="45488184" sldId="400"/>
            <ac:spMk id="3" creationId="{BBE2F253-B0B2-964B-B239-C802CA557B30}"/>
          </ac:spMkLst>
        </pc:spChg>
      </pc:sldChg>
      <pc:sldChg chg="del">
        <pc:chgData name="Rose, Tara" userId="83be8dd9-480f-4f6e-9f38-aecbbe320959" providerId="ADAL" clId="{1A2E7987-860A-4738-B8CA-DBD40283F4B6}" dt="2023-10-11T21:03:03.012" v="1" actId="2696"/>
        <pc:sldMkLst>
          <pc:docMk/>
          <pc:sldMk cId="2123282463"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A411B57-78F7-3E45-B730-F7A48F8D567D}" type="datetimeFigureOut">
              <a:rPr lang="en-US" smtClean="0"/>
              <a:t>10/11/2023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B6C5DAD-1FC6-A840-8B68-69D5B5647592}" type="slidenum">
              <a:rPr lang="en-US" smtClean="0"/>
              <a:t>‹#›</a:t>
            </a:fld>
            <a:endParaRPr lang="en-US" dirty="0"/>
          </a:p>
        </p:txBody>
      </p:sp>
    </p:spTree>
    <p:extLst>
      <p:ext uri="{BB962C8B-B14F-4D97-AF65-F5344CB8AC3E}">
        <p14:creationId xmlns:p14="http://schemas.microsoft.com/office/powerpoint/2010/main" val="233922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a:t>
            </a:fld>
            <a:endParaRPr lang="en-US" dirty="0"/>
          </a:p>
        </p:txBody>
      </p:sp>
    </p:spTree>
    <p:extLst>
      <p:ext uri="{BB962C8B-B14F-4D97-AF65-F5344CB8AC3E}">
        <p14:creationId xmlns:p14="http://schemas.microsoft.com/office/powerpoint/2010/main" val="1283170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this should be here since they will probably never meet at a standing meeting. </a:t>
            </a:r>
          </a:p>
        </p:txBody>
      </p:sp>
      <p:sp>
        <p:nvSpPr>
          <p:cNvPr id="4" name="Slide Number Placeholder 3"/>
          <p:cNvSpPr>
            <a:spLocks noGrp="1"/>
          </p:cNvSpPr>
          <p:nvPr>
            <p:ph type="sldNum" sz="quarter" idx="5"/>
          </p:nvPr>
        </p:nvSpPr>
        <p:spPr/>
        <p:txBody>
          <a:bodyPr/>
          <a:lstStyle/>
          <a:p>
            <a:fld id="{9B6C5DAD-1FC6-A840-8B68-69D5B5647592}" type="slidenum">
              <a:rPr lang="en-US" smtClean="0"/>
              <a:t>12</a:t>
            </a:fld>
            <a:endParaRPr lang="en-US" dirty="0"/>
          </a:p>
        </p:txBody>
      </p:sp>
    </p:spTree>
    <p:extLst>
      <p:ext uri="{BB962C8B-B14F-4D97-AF65-F5344CB8AC3E}">
        <p14:creationId xmlns:p14="http://schemas.microsoft.com/office/powerpoint/2010/main" val="4218988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13</a:t>
            </a:fld>
            <a:endParaRPr lang="en-US" dirty="0"/>
          </a:p>
        </p:txBody>
      </p:sp>
    </p:spTree>
    <p:extLst>
      <p:ext uri="{BB962C8B-B14F-4D97-AF65-F5344CB8AC3E}">
        <p14:creationId xmlns:p14="http://schemas.microsoft.com/office/powerpoint/2010/main" val="417076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14</a:t>
            </a:fld>
            <a:endParaRPr lang="en-US" dirty="0"/>
          </a:p>
        </p:txBody>
      </p:sp>
    </p:spTree>
    <p:extLst>
      <p:ext uri="{BB962C8B-B14F-4D97-AF65-F5344CB8AC3E}">
        <p14:creationId xmlns:p14="http://schemas.microsoft.com/office/powerpoint/2010/main" val="126433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15</a:t>
            </a:fld>
            <a:endParaRPr lang="en-US" dirty="0"/>
          </a:p>
        </p:txBody>
      </p:sp>
    </p:spTree>
    <p:extLst>
      <p:ext uri="{BB962C8B-B14F-4D97-AF65-F5344CB8AC3E}">
        <p14:creationId xmlns:p14="http://schemas.microsoft.com/office/powerpoint/2010/main" val="182818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18</a:t>
            </a:fld>
            <a:endParaRPr lang="en-US" dirty="0"/>
          </a:p>
        </p:txBody>
      </p:sp>
    </p:spTree>
    <p:extLst>
      <p:ext uri="{BB962C8B-B14F-4D97-AF65-F5344CB8AC3E}">
        <p14:creationId xmlns:p14="http://schemas.microsoft.com/office/powerpoint/2010/main" val="156368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19</a:t>
            </a:fld>
            <a:endParaRPr lang="en-US" dirty="0"/>
          </a:p>
        </p:txBody>
      </p:sp>
    </p:spTree>
    <p:extLst>
      <p:ext uri="{BB962C8B-B14F-4D97-AF65-F5344CB8AC3E}">
        <p14:creationId xmlns:p14="http://schemas.microsoft.com/office/powerpoint/2010/main" val="89940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want to keep this slide since we have lost several positions?</a:t>
            </a:r>
          </a:p>
        </p:txBody>
      </p:sp>
      <p:sp>
        <p:nvSpPr>
          <p:cNvPr id="4" name="Slide Number Placeholder 3"/>
          <p:cNvSpPr>
            <a:spLocks noGrp="1"/>
          </p:cNvSpPr>
          <p:nvPr>
            <p:ph type="sldNum" sz="quarter" idx="5"/>
          </p:nvPr>
        </p:nvSpPr>
        <p:spPr/>
        <p:txBody>
          <a:bodyPr/>
          <a:lstStyle/>
          <a:p>
            <a:fld id="{9B6C5DAD-1FC6-A840-8B68-69D5B5647592}" type="slidenum">
              <a:rPr lang="en-US" smtClean="0"/>
              <a:t>20</a:t>
            </a:fld>
            <a:endParaRPr lang="en-US" dirty="0"/>
          </a:p>
        </p:txBody>
      </p:sp>
    </p:spTree>
    <p:extLst>
      <p:ext uri="{BB962C8B-B14F-4D97-AF65-F5344CB8AC3E}">
        <p14:creationId xmlns:p14="http://schemas.microsoft.com/office/powerpoint/2010/main" val="12175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X12s updates are going out via Twitter and LinkedIN</a:t>
            </a:r>
          </a:p>
        </p:txBody>
      </p:sp>
      <p:sp>
        <p:nvSpPr>
          <p:cNvPr id="4" name="Slide Number Placeholder 3"/>
          <p:cNvSpPr>
            <a:spLocks noGrp="1"/>
          </p:cNvSpPr>
          <p:nvPr>
            <p:ph type="sldNum" sz="quarter" idx="5"/>
          </p:nvPr>
        </p:nvSpPr>
        <p:spPr/>
        <p:txBody>
          <a:bodyPr/>
          <a:lstStyle/>
          <a:p>
            <a:fld id="{9B6C5DAD-1FC6-A840-8B68-69D5B5647592}" type="slidenum">
              <a:rPr lang="en-US" smtClean="0"/>
              <a:t>21</a:t>
            </a:fld>
            <a:endParaRPr lang="en-US" dirty="0"/>
          </a:p>
        </p:txBody>
      </p:sp>
    </p:spTree>
    <p:extLst>
      <p:ext uri="{BB962C8B-B14F-4D97-AF65-F5344CB8AC3E}">
        <p14:creationId xmlns:p14="http://schemas.microsoft.com/office/powerpoint/2010/main" val="141288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22</a:t>
            </a:fld>
            <a:endParaRPr lang="en-US" dirty="0"/>
          </a:p>
        </p:txBody>
      </p:sp>
    </p:spTree>
    <p:extLst>
      <p:ext uri="{BB962C8B-B14F-4D97-AF65-F5344CB8AC3E}">
        <p14:creationId xmlns:p14="http://schemas.microsoft.com/office/powerpoint/2010/main" val="396535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23</a:t>
            </a:fld>
            <a:endParaRPr lang="en-US" dirty="0"/>
          </a:p>
        </p:txBody>
      </p:sp>
    </p:spTree>
    <p:extLst>
      <p:ext uri="{BB962C8B-B14F-4D97-AF65-F5344CB8AC3E}">
        <p14:creationId xmlns:p14="http://schemas.microsoft.com/office/powerpoint/2010/main" val="88190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3</a:t>
            </a:fld>
            <a:endParaRPr lang="en-US" dirty="0"/>
          </a:p>
        </p:txBody>
      </p:sp>
    </p:spTree>
    <p:extLst>
      <p:ext uri="{BB962C8B-B14F-4D97-AF65-F5344CB8AC3E}">
        <p14:creationId xmlns:p14="http://schemas.microsoft.com/office/powerpoint/2010/main" val="14615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talk about the formatting on this slide</a:t>
            </a:r>
          </a:p>
        </p:txBody>
      </p:sp>
      <p:sp>
        <p:nvSpPr>
          <p:cNvPr id="4" name="Slide Number Placeholder 3"/>
          <p:cNvSpPr>
            <a:spLocks noGrp="1"/>
          </p:cNvSpPr>
          <p:nvPr>
            <p:ph type="sldNum" sz="quarter" idx="5"/>
          </p:nvPr>
        </p:nvSpPr>
        <p:spPr/>
        <p:txBody>
          <a:bodyPr/>
          <a:lstStyle/>
          <a:p>
            <a:fld id="{9B6C5DAD-1FC6-A840-8B68-69D5B5647592}" type="slidenum">
              <a:rPr lang="en-US" smtClean="0"/>
              <a:t>26</a:t>
            </a:fld>
            <a:endParaRPr lang="en-US" dirty="0"/>
          </a:p>
        </p:txBody>
      </p:sp>
    </p:spTree>
    <p:extLst>
      <p:ext uri="{BB962C8B-B14F-4D97-AF65-F5344CB8AC3E}">
        <p14:creationId xmlns:p14="http://schemas.microsoft.com/office/powerpoint/2010/main" val="214346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talk about the formatting on this slide</a:t>
            </a:r>
          </a:p>
        </p:txBody>
      </p:sp>
      <p:sp>
        <p:nvSpPr>
          <p:cNvPr id="4" name="Slide Number Placeholder 3"/>
          <p:cNvSpPr>
            <a:spLocks noGrp="1"/>
          </p:cNvSpPr>
          <p:nvPr>
            <p:ph type="sldNum" sz="quarter" idx="5"/>
          </p:nvPr>
        </p:nvSpPr>
        <p:spPr/>
        <p:txBody>
          <a:bodyPr/>
          <a:lstStyle/>
          <a:p>
            <a:fld id="{9B6C5DAD-1FC6-A840-8B68-69D5B5647592}" type="slidenum">
              <a:rPr lang="en-US" smtClean="0"/>
              <a:t>37</a:t>
            </a:fld>
            <a:endParaRPr lang="en-US" dirty="0"/>
          </a:p>
        </p:txBody>
      </p:sp>
    </p:spTree>
    <p:extLst>
      <p:ext uri="{BB962C8B-B14F-4D97-AF65-F5344CB8AC3E}">
        <p14:creationId xmlns:p14="http://schemas.microsoft.com/office/powerpoint/2010/main" val="109424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68</a:t>
            </a:fld>
            <a:endParaRPr lang="en-US" dirty="0"/>
          </a:p>
        </p:txBody>
      </p:sp>
    </p:spTree>
    <p:extLst>
      <p:ext uri="{BB962C8B-B14F-4D97-AF65-F5344CB8AC3E}">
        <p14:creationId xmlns:p14="http://schemas.microsoft.com/office/powerpoint/2010/main" val="2396883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69</a:t>
            </a:fld>
            <a:endParaRPr lang="en-US" dirty="0"/>
          </a:p>
        </p:txBody>
      </p:sp>
    </p:spTree>
    <p:extLst>
      <p:ext uri="{BB962C8B-B14F-4D97-AF65-F5344CB8AC3E}">
        <p14:creationId xmlns:p14="http://schemas.microsoft.com/office/powerpoint/2010/main" val="85362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70</a:t>
            </a:fld>
            <a:endParaRPr lang="en-US" dirty="0"/>
          </a:p>
        </p:txBody>
      </p:sp>
    </p:spTree>
    <p:extLst>
      <p:ext uri="{BB962C8B-B14F-4D97-AF65-F5344CB8AC3E}">
        <p14:creationId xmlns:p14="http://schemas.microsoft.com/office/powerpoint/2010/main" val="4222613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71</a:t>
            </a:fld>
            <a:endParaRPr lang="en-US" dirty="0"/>
          </a:p>
        </p:txBody>
      </p:sp>
    </p:spTree>
    <p:extLst>
      <p:ext uri="{BB962C8B-B14F-4D97-AF65-F5344CB8AC3E}">
        <p14:creationId xmlns:p14="http://schemas.microsoft.com/office/powerpoint/2010/main" val="267134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72</a:t>
            </a:fld>
            <a:endParaRPr lang="en-US" dirty="0"/>
          </a:p>
        </p:txBody>
      </p:sp>
    </p:spTree>
    <p:extLst>
      <p:ext uri="{BB962C8B-B14F-4D97-AF65-F5344CB8AC3E}">
        <p14:creationId xmlns:p14="http://schemas.microsoft.com/office/powerpoint/2010/main" val="505758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73</a:t>
            </a:fld>
            <a:endParaRPr lang="en-US" dirty="0"/>
          </a:p>
        </p:txBody>
      </p:sp>
    </p:spTree>
    <p:extLst>
      <p:ext uri="{BB962C8B-B14F-4D97-AF65-F5344CB8AC3E}">
        <p14:creationId xmlns:p14="http://schemas.microsoft.com/office/powerpoint/2010/main" val="412209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Approved/Final – the 5</a:t>
            </a:r>
            <a:r>
              <a:rPr lang="en-US" baseline="30000" dirty="0"/>
              <a:t>th</a:t>
            </a:r>
            <a:r>
              <a:rPr lang="en-US" dirty="0"/>
              <a:t> day falls on a Saturday so pushed due date to the following Monday</a:t>
            </a:r>
          </a:p>
        </p:txBody>
      </p:sp>
      <p:sp>
        <p:nvSpPr>
          <p:cNvPr id="4" name="Slide Number Placeholder 3"/>
          <p:cNvSpPr>
            <a:spLocks noGrp="1"/>
          </p:cNvSpPr>
          <p:nvPr>
            <p:ph type="sldNum" sz="quarter" idx="5"/>
          </p:nvPr>
        </p:nvSpPr>
        <p:spPr/>
        <p:txBody>
          <a:bodyPr/>
          <a:lstStyle/>
          <a:p>
            <a:fld id="{9B6C5DAD-1FC6-A840-8B68-69D5B5647592}" type="slidenum">
              <a:rPr lang="en-US" smtClean="0"/>
              <a:t>89</a:t>
            </a:fld>
            <a:endParaRPr lang="en-US" dirty="0"/>
          </a:p>
        </p:txBody>
      </p:sp>
    </p:spTree>
    <p:extLst>
      <p:ext uri="{BB962C8B-B14F-4D97-AF65-F5344CB8AC3E}">
        <p14:creationId xmlns:p14="http://schemas.microsoft.com/office/powerpoint/2010/main" val="1731287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90</a:t>
            </a:fld>
            <a:endParaRPr lang="en-US" dirty="0"/>
          </a:p>
        </p:txBody>
      </p:sp>
    </p:spTree>
    <p:extLst>
      <p:ext uri="{BB962C8B-B14F-4D97-AF65-F5344CB8AC3E}">
        <p14:creationId xmlns:p14="http://schemas.microsoft.com/office/powerpoint/2010/main" val="371250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5</a:t>
            </a:fld>
            <a:endParaRPr lang="en-US" dirty="0"/>
          </a:p>
        </p:txBody>
      </p:sp>
    </p:spTree>
    <p:extLst>
      <p:ext uri="{BB962C8B-B14F-4D97-AF65-F5344CB8AC3E}">
        <p14:creationId xmlns:p14="http://schemas.microsoft.com/office/powerpoint/2010/main" val="821125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91</a:t>
            </a:fld>
            <a:endParaRPr lang="en-US" dirty="0"/>
          </a:p>
        </p:txBody>
      </p:sp>
    </p:spTree>
    <p:extLst>
      <p:ext uri="{BB962C8B-B14F-4D97-AF65-F5344CB8AC3E}">
        <p14:creationId xmlns:p14="http://schemas.microsoft.com/office/powerpoint/2010/main" val="517955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94</a:t>
            </a:fld>
            <a:endParaRPr lang="en-US" dirty="0"/>
          </a:p>
        </p:txBody>
      </p:sp>
    </p:spTree>
    <p:extLst>
      <p:ext uri="{BB962C8B-B14F-4D97-AF65-F5344CB8AC3E}">
        <p14:creationId xmlns:p14="http://schemas.microsoft.com/office/powerpoint/2010/main" val="2003801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95</a:t>
            </a:fld>
            <a:endParaRPr lang="en-US" dirty="0"/>
          </a:p>
        </p:txBody>
      </p:sp>
    </p:spTree>
    <p:extLst>
      <p:ext uri="{BB962C8B-B14F-4D97-AF65-F5344CB8AC3E}">
        <p14:creationId xmlns:p14="http://schemas.microsoft.com/office/powerpoint/2010/main" val="258812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6</a:t>
            </a:fld>
            <a:endParaRPr lang="en-US" dirty="0"/>
          </a:p>
        </p:txBody>
      </p:sp>
    </p:spTree>
    <p:extLst>
      <p:ext uri="{BB962C8B-B14F-4D97-AF65-F5344CB8AC3E}">
        <p14:creationId xmlns:p14="http://schemas.microsoft.com/office/powerpoint/2010/main" val="408969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7</a:t>
            </a:fld>
            <a:endParaRPr lang="en-US" dirty="0"/>
          </a:p>
        </p:txBody>
      </p:sp>
    </p:spTree>
    <p:extLst>
      <p:ext uri="{BB962C8B-B14F-4D97-AF65-F5344CB8AC3E}">
        <p14:creationId xmlns:p14="http://schemas.microsoft.com/office/powerpoint/2010/main" val="228942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8</a:t>
            </a:fld>
            <a:endParaRPr lang="en-US" dirty="0"/>
          </a:p>
        </p:txBody>
      </p:sp>
    </p:spTree>
    <p:extLst>
      <p:ext uri="{BB962C8B-B14F-4D97-AF65-F5344CB8AC3E}">
        <p14:creationId xmlns:p14="http://schemas.microsoft.com/office/powerpoint/2010/main" val="304724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 what do we need to do with this slide?</a:t>
            </a:r>
          </a:p>
        </p:txBody>
      </p:sp>
      <p:sp>
        <p:nvSpPr>
          <p:cNvPr id="4" name="Slide Number Placeholder 3"/>
          <p:cNvSpPr>
            <a:spLocks noGrp="1"/>
          </p:cNvSpPr>
          <p:nvPr>
            <p:ph type="sldNum" sz="quarter" idx="5"/>
          </p:nvPr>
        </p:nvSpPr>
        <p:spPr/>
        <p:txBody>
          <a:bodyPr/>
          <a:lstStyle/>
          <a:p>
            <a:fld id="{9B6C5DAD-1FC6-A840-8B68-69D5B5647592}" type="slidenum">
              <a:rPr lang="en-US" smtClean="0"/>
              <a:t>9</a:t>
            </a:fld>
            <a:endParaRPr lang="en-US" dirty="0"/>
          </a:p>
        </p:txBody>
      </p:sp>
    </p:spTree>
    <p:extLst>
      <p:ext uri="{BB962C8B-B14F-4D97-AF65-F5344CB8AC3E}">
        <p14:creationId xmlns:p14="http://schemas.microsoft.com/office/powerpoint/2010/main" val="271837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C5DAD-1FC6-A840-8B68-69D5B5647592}" type="slidenum">
              <a:rPr lang="en-US" smtClean="0"/>
              <a:t>10</a:t>
            </a:fld>
            <a:endParaRPr lang="en-US" dirty="0"/>
          </a:p>
        </p:txBody>
      </p:sp>
    </p:spTree>
    <p:extLst>
      <p:ext uri="{BB962C8B-B14F-4D97-AF65-F5344CB8AC3E}">
        <p14:creationId xmlns:p14="http://schemas.microsoft.com/office/powerpoint/2010/main" val="265566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STACEY AND CHRISTOPHER IF THEY WANT TO CONTINUE AS THE APPOINTEES </a:t>
            </a:r>
          </a:p>
        </p:txBody>
      </p:sp>
      <p:sp>
        <p:nvSpPr>
          <p:cNvPr id="4" name="Slide Number Placeholder 3"/>
          <p:cNvSpPr>
            <a:spLocks noGrp="1"/>
          </p:cNvSpPr>
          <p:nvPr>
            <p:ph type="sldNum" sz="quarter" idx="5"/>
          </p:nvPr>
        </p:nvSpPr>
        <p:spPr/>
        <p:txBody>
          <a:bodyPr/>
          <a:lstStyle/>
          <a:p>
            <a:fld id="{9B6C5DAD-1FC6-A840-8B68-69D5B5647592}" type="slidenum">
              <a:rPr lang="en-US" smtClean="0"/>
              <a:t>11</a:t>
            </a:fld>
            <a:endParaRPr lang="en-US" dirty="0"/>
          </a:p>
        </p:txBody>
      </p:sp>
    </p:spTree>
    <p:extLst>
      <p:ext uri="{BB962C8B-B14F-4D97-AF65-F5344CB8AC3E}">
        <p14:creationId xmlns:p14="http://schemas.microsoft.com/office/powerpoint/2010/main" val="308143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accent1"/>
                </a:solidFill>
              </a:defRPr>
            </a:lvl1pPr>
          </a:lstStyle>
          <a:p>
            <a:r>
              <a:rPr lang="en-US" dirty="0"/>
              <a:t>Presentation Title Goes Here</a:t>
            </a:r>
          </a:p>
        </p:txBody>
      </p:sp>
      <p:sp>
        <p:nvSpPr>
          <p:cNvPr id="3" name="Text Placeholder 2">
            <a:extLst>
              <a:ext uri="{FF2B5EF4-FFF2-40B4-BE49-F238E27FC236}">
                <a16:creationId xmlns:a16="http://schemas.microsoft.com/office/drawing/2014/main" id="{D6991236-F3F6-F540-A529-32CB00EFF274}"/>
              </a:ext>
            </a:extLst>
          </p:cNvPr>
          <p:cNvSpPr>
            <a:spLocks noGrp="1"/>
          </p:cNvSpPr>
          <p:nvPr>
            <p:ph type="body" idx="1"/>
          </p:nvPr>
        </p:nvSpPr>
        <p:spPr>
          <a:xfrm>
            <a:off x="640080" y="2645156"/>
            <a:ext cx="2855976" cy="2064360"/>
          </a:xfrm>
        </p:spPr>
        <p:txBody>
          <a:bodyPr lIns="0" tIns="0" rIns="0" bIns="0">
            <a:noAutofit/>
          </a:bodyPr>
          <a:lstStyle>
            <a:lvl1pPr marL="0" indent="0">
              <a:lnSpc>
                <a:spcPts val="3300"/>
              </a:lnSpc>
              <a:buNone/>
              <a:defRPr sz="3500">
                <a:solidFill>
                  <a:schemeClr val="tx1">
                    <a:lumMod val="75000"/>
                    <a:lumOff val="2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Placeholder 16">
            <a:extLst>
              <a:ext uri="{FF2B5EF4-FFF2-40B4-BE49-F238E27FC236}">
                <a16:creationId xmlns:a16="http://schemas.microsoft.com/office/drawing/2014/main" id="{BA5D6520-B36D-BF4C-9C4B-66A63E198326}"/>
              </a:ext>
            </a:extLst>
          </p:cNvPr>
          <p:cNvPicPr>
            <a:picLocks noChangeAspect="1"/>
          </p:cNvPicPr>
          <p:nvPr userDrawn="1"/>
        </p:nvPicPr>
        <p:blipFill>
          <a:blip r:embed="rId2"/>
          <a:srcRect/>
          <a:stretch/>
        </p:blipFill>
        <p:spPr>
          <a:xfrm>
            <a:off x="1880228" y="781365"/>
            <a:ext cx="9932670" cy="5804642"/>
          </a:xfrm>
          <a:custGeom>
            <a:avLst/>
            <a:gdLst>
              <a:gd name="connsiteX0" fmla="*/ 0 w 11704320"/>
              <a:gd name="connsiteY0" fmla="*/ 5938623 h 5938623"/>
              <a:gd name="connsiteX1" fmla="*/ 1484656 w 11704320"/>
              <a:gd name="connsiteY1" fmla="*/ 0 h 5938623"/>
              <a:gd name="connsiteX2" fmla="*/ 11704320 w 11704320"/>
              <a:gd name="connsiteY2" fmla="*/ 0 h 5938623"/>
              <a:gd name="connsiteX3" fmla="*/ 10219664 w 11704320"/>
              <a:gd name="connsiteY3" fmla="*/ 593862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6251 w 11704320"/>
              <a:gd name="connsiteY3" fmla="*/ 591830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703025 w 11704320"/>
              <a:gd name="connsiteY3" fmla="*/ 5925076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28251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34601 h 5938623"/>
              <a:gd name="connsiteX4" fmla="*/ 0 w 11704320"/>
              <a:gd name="connsiteY4" fmla="*/ 5938623 h 5938623"/>
              <a:gd name="connsiteX0" fmla="*/ 1766544 w 10219664"/>
              <a:gd name="connsiteY0" fmla="*/ 5773523 h 5934601"/>
              <a:gd name="connsiteX1" fmla="*/ 0 w 10219664"/>
              <a:gd name="connsiteY1" fmla="*/ 0 h 5934601"/>
              <a:gd name="connsiteX2" fmla="*/ 10219664 w 10219664"/>
              <a:gd name="connsiteY2" fmla="*/ 0 h 5934601"/>
              <a:gd name="connsiteX3" fmla="*/ 10215194 w 10219664"/>
              <a:gd name="connsiteY3" fmla="*/ 5934601 h 5934601"/>
              <a:gd name="connsiteX4" fmla="*/ 1766544 w 10219664"/>
              <a:gd name="connsiteY4" fmla="*/ 5773523 h 5934601"/>
              <a:gd name="connsiteX0" fmla="*/ 290169 w 10219664"/>
              <a:gd name="connsiteY0" fmla="*/ 5932273 h 5934601"/>
              <a:gd name="connsiteX1" fmla="*/ 0 w 10219664"/>
              <a:gd name="connsiteY1" fmla="*/ 0 h 5934601"/>
              <a:gd name="connsiteX2" fmla="*/ 10219664 w 10219664"/>
              <a:gd name="connsiteY2" fmla="*/ 0 h 5934601"/>
              <a:gd name="connsiteX3" fmla="*/ 10215194 w 10219664"/>
              <a:gd name="connsiteY3" fmla="*/ 5934601 h 5934601"/>
              <a:gd name="connsiteX4" fmla="*/ 290169 w 10219664"/>
              <a:gd name="connsiteY4" fmla="*/ 5932273 h 5934601"/>
              <a:gd name="connsiteX0" fmla="*/ 0 w 9929495"/>
              <a:gd name="connsiteY0" fmla="*/ 5932273 h 5934601"/>
              <a:gd name="connsiteX1" fmla="*/ 2986431 w 9929495"/>
              <a:gd name="connsiteY1" fmla="*/ 6350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707156 w 9929495"/>
              <a:gd name="connsiteY1" fmla="*/ 333375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542056 w 9929495"/>
              <a:gd name="connsiteY1" fmla="*/ 0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2272"/>
              <a:gd name="connsiteX1" fmla="*/ 3542056 w 9929495"/>
              <a:gd name="connsiteY1" fmla="*/ 0 h 5932272"/>
              <a:gd name="connsiteX2" fmla="*/ 9929495 w 9929495"/>
              <a:gd name="connsiteY2" fmla="*/ 0 h 5932272"/>
              <a:gd name="connsiteX3" fmla="*/ 9925025 w 9929495"/>
              <a:gd name="connsiteY3" fmla="*/ 5847014 h 5932272"/>
              <a:gd name="connsiteX4" fmla="*/ 0 w 9929495"/>
              <a:gd name="connsiteY4" fmla="*/ 5932273 h 5932272"/>
              <a:gd name="connsiteX0" fmla="*/ 0 w 9931983"/>
              <a:gd name="connsiteY0" fmla="*/ 5932273 h 5932273"/>
              <a:gd name="connsiteX1" fmla="*/ 3542056 w 9931983"/>
              <a:gd name="connsiteY1" fmla="*/ 0 h 5932273"/>
              <a:gd name="connsiteX2" fmla="*/ 9929495 w 9931983"/>
              <a:gd name="connsiteY2" fmla="*/ 0 h 5932273"/>
              <a:gd name="connsiteX3" fmla="*/ 9931375 w 9931983"/>
              <a:gd name="connsiteY3" fmla="*/ 5928114 h 5932273"/>
              <a:gd name="connsiteX4" fmla="*/ 0 w 9931983"/>
              <a:gd name="connsiteY4" fmla="*/ 5932273 h 5932273"/>
              <a:gd name="connsiteX0" fmla="*/ 0 w 9900233"/>
              <a:gd name="connsiteY0" fmla="*/ 5877125 h 5928114"/>
              <a:gd name="connsiteX1" fmla="*/ 3510306 w 9900233"/>
              <a:gd name="connsiteY1" fmla="*/ 0 h 5928114"/>
              <a:gd name="connsiteX2" fmla="*/ 9897745 w 9900233"/>
              <a:gd name="connsiteY2" fmla="*/ 0 h 5928114"/>
              <a:gd name="connsiteX3" fmla="*/ 9899625 w 9900233"/>
              <a:gd name="connsiteY3" fmla="*/ 5928114 h 5928114"/>
              <a:gd name="connsiteX4" fmla="*/ 0 w 9900233"/>
              <a:gd name="connsiteY4" fmla="*/ 5877125 h 5928114"/>
              <a:gd name="connsiteX0" fmla="*/ 0 w 9935158"/>
              <a:gd name="connsiteY0" fmla="*/ 5932272 h 5932272"/>
              <a:gd name="connsiteX1" fmla="*/ 3545231 w 9935158"/>
              <a:gd name="connsiteY1" fmla="*/ 0 h 5932272"/>
              <a:gd name="connsiteX2" fmla="*/ 9932670 w 9935158"/>
              <a:gd name="connsiteY2" fmla="*/ 0 h 5932272"/>
              <a:gd name="connsiteX3" fmla="*/ 9934550 w 9935158"/>
              <a:gd name="connsiteY3" fmla="*/ 5928114 h 5932272"/>
              <a:gd name="connsiteX4" fmla="*/ 0 w 9935158"/>
              <a:gd name="connsiteY4" fmla="*/ 5932272 h 5932272"/>
              <a:gd name="connsiteX0" fmla="*/ 0 w 9935158"/>
              <a:gd name="connsiteY0" fmla="*/ 5938760 h 5938760"/>
              <a:gd name="connsiteX1" fmla="*/ 3545231 w 9935158"/>
              <a:gd name="connsiteY1" fmla="*/ 0 h 5938760"/>
              <a:gd name="connsiteX2" fmla="*/ 9932670 w 9935158"/>
              <a:gd name="connsiteY2" fmla="*/ 0 h 5938760"/>
              <a:gd name="connsiteX3" fmla="*/ 9934550 w 9935158"/>
              <a:gd name="connsiteY3" fmla="*/ 5928114 h 5938760"/>
              <a:gd name="connsiteX4" fmla="*/ 0 w 9935158"/>
              <a:gd name="connsiteY4" fmla="*/ 5938760 h 5938760"/>
              <a:gd name="connsiteX0" fmla="*/ 0 w 9935158"/>
              <a:gd name="connsiteY0" fmla="*/ 5935516 h 5935516"/>
              <a:gd name="connsiteX1" fmla="*/ 3545231 w 9935158"/>
              <a:gd name="connsiteY1" fmla="*/ 0 h 5935516"/>
              <a:gd name="connsiteX2" fmla="*/ 9932670 w 9935158"/>
              <a:gd name="connsiteY2" fmla="*/ 0 h 5935516"/>
              <a:gd name="connsiteX3" fmla="*/ 9934550 w 9935158"/>
              <a:gd name="connsiteY3" fmla="*/ 5928114 h 5935516"/>
              <a:gd name="connsiteX4" fmla="*/ 0 w 9935158"/>
              <a:gd name="connsiteY4" fmla="*/ 5935516 h 5935516"/>
              <a:gd name="connsiteX0" fmla="*/ 0 w 9931983"/>
              <a:gd name="connsiteY0" fmla="*/ 5932272 h 5932272"/>
              <a:gd name="connsiteX1" fmla="*/ 3542056 w 9931983"/>
              <a:gd name="connsiteY1" fmla="*/ 0 h 5932272"/>
              <a:gd name="connsiteX2" fmla="*/ 9929495 w 9931983"/>
              <a:gd name="connsiteY2" fmla="*/ 0 h 5932272"/>
              <a:gd name="connsiteX3" fmla="*/ 9931375 w 9931983"/>
              <a:gd name="connsiteY3" fmla="*/ 5928114 h 5932272"/>
              <a:gd name="connsiteX4" fmla="*/ 0 w 9931983"/>
              <a:gd name="connsiteY4" fmla="*/ 5932272 h 5932272"/>
              <a:gd name="connsiteX0" fmla="*/ 0 w 9941193"/>
              <a:gd name="connsiteY0" fmla="*/ 5932272 h 5937847"/>
              <a:gd name="connsiteX1" fmla="*/ 3542056 w 9941193"/>
              <a:gd name="connsiteY1" fmla="*/ 0 h 5937847"/>
              <a:gd name="connsiteX2" fmla="*/ 9929495 w 9941193"/>
              <a:gd name="connsiteY2" fmla="*/ 0 h 5937847"/>
              <a:gd name="connsiteX3" fmla="*/ 9940900 w 9941193"/>
              <a:gd name="connsiteY3" fmla="*/ 5937847 h 5937847"/>
              <a:gd name="connsiteX4" fmla="*/ 0 w 9941193"/>
              <a:gd name="connsiteY4" fmla="*/ 5932272 h 5937847"/>
              <a:gd name="connsiteX0" fmla="*/ 0 w 9941508"/>
              <a:gd name="connsiteY0" fmla="*/ 5932272 h 5937847"/>
              <a:gd name="connsiteX1" fmla="*/ 3542056 w 9941508"/>
              <a:gd name="connsiteY1" fmla="*/ 0 h 5937847"/>
              <a:gd name="connsiteX2" fmla="*/ 9939020 w 9941508"/>
              <a:gd name="connsiteY2" fmla="*/ 3244 h 5937847"/>
              <a:gd name="connsiteX3" fmla="*/ 9940900 w 9941508"/>
              <a:gd name="connsiteY3" fmla="*/ 5937847 h 5937847"/>
              <a:gd name="connsiteX4" fmla="*/ 0 w 9941508"/>
              <a:gd name="connsiteY4" fmla="*/ 5932272 h 5937847"/>
              <a:gd name="connsiteX0" fmla="*/ 0 w 9941508"/>
              <a:gd name="connsiteY0" fmla="*/ 5929028 h 5934603"/>
              <a:gd name="connsiteX1" fmla="*/ 3608731 w 9941508"/>
              <a:gd name="connsiteY1" fmla="*/ 32440 h 5934603"/>
              <a:gd name="connsiteX2" fmla="*/ 9939020 w 9941508"/>
              <a:gd name="connsiteY2" fmla="*/ 0 h 5934603"/>
              <a:gd name="connsiteX3" fmla="*/ 9940900 w 9941508"/>
              <a:gd name="connsiteY3" fmla="*/ 5934603 h 5934603"/>
              <a:gd name="connsiteX4" fmla="*/ 0 w 9941508"/>
              <a:gd name="connsiteY4" fmla="*/ 5929028 h 5934603"/>
              <a:gd name="connsiteX0" fmla="*/ 0 w 9941508"/>
              <a:gd name="connsiteY0" fmla="*/ 5929028 h 5934603"/>
              <a:gd name="connsiteX1" fmla="*/ 3551581 w 9941508"/>
              <a:gd name="connsiteY1" fmla="*/ 0 h 5934603"/>
              <a:gd name="connsiteX2" fmla="*/ 9939020 w 9941508"/>
              <a:gd name="connsiteY2" fmla="*/ 0 h 5934603"/>
              <a:gd name="connsiteX3" fmla="*/ 9940900 w 9941508"/>
              <a:gd name="connsiteY3" fmla="*/ 5934603 h 5934603"/>
              <a:gd name="connsiteX4" fmla="*/ 0 w 9941508"/>
              <a:gd name="connsiteY4" fmla="*/ 5929028 h 5934603"/>
              <a:gd name="connsiteX0" fmla="*/ 0 w 9811333"/>
              <a:gd name="connsiteY0" fmla="*/ 5864149 h 5934603"/>
              <a:gd name="connsiteX1" fmla="*/ 3421406 w 9811333"/>
              <a:gd name="connsiteY1" fmla="*/ 0 h 5934603"/>
              <a:gd name="connsiteX2" fmla="*/ 9808845 w 9811333"/>
              <a:gd name="connsiteY2" fmla="*/ 0 h 5934603"/>
              <a:gd name="connsiteX3" fmla="*/ 9810725 w 9811333"/>
              <a:gd name="connsiteY3" fmla="*/ 5934603 h 5934603"/>
              <a:gd name="connsiteX4" fmla="*/ 0 w 9811333"/>
              <a:gd name="connsiteY4" fmla="*/ 5864149 h 5934603"/>
              <a:gd name="connsiteX0" fmla="*/ 0 w 9938333"/>
              <a:gd name="connsiteY0" fmla="*/ 5935516 h 5935516"/>
              <a:gd name="connsiteX1" fmla="*/ 3548406 w 9938333"/>
              <a:gd name="connsiteY1" fmla="*/ 0 h 5935516"/>
              <a:gd name="connsiteX2" fmla="*/ 9935845 w 9938333"/>
              <a:gd name="connsiteY2" fmla="*/ 0 h 5935516"/>
              <a:gd name="connsiteX3" fmla="*/ 9937725 w 9938333"/>
              <a:gd name="connsiteY3" fmla="*/ 5934603 h 5935516"/>
              <a:gd name="connsiteX4" fmla="*/ 0 w 9938333"/>
              <a:gd name="connsiteY4" fmla="*/ 5935516 h 5935516"/>
              <a:gd name="connsiteX0" fmla="*/ 0 w 9935158"/>
              <a:gd name="connsiteY0" fmla="*/ 5929028 h 5934603"/>
              <a:gd name="connsiteX1" fmla="*/ 3545231 w 9935158"/>
              <a:gd name="connsiteY1" fmla="*/ 0 h 5934603"/>
              <a:gd name="connsiteX2" fmla="*/ 9932670 w 9935158"/>
              <a:gd name="connsiteY2" fmla="*/ 0 h 5934603"/>
              <a:gd name="connsiteX3" fmla="*/ 9934550 w 9935158"/>
              <a:gd name="connsiteY3" fmla="*/ 5934603 h 5934603"/>
              <a:gd name="connsiteX4" fmla="*/ 0 w 9935158"/>
              <a:gd name="connsiteY4" fmla="*/ 5929028 h 5934603"/>
              <a:gd name="connsiteX0" fmla="*/ 0 w 9932670"/>
              <a:gd name="connsiteY0" fmla="*/ 5929028 h 5929028"/>
              <a:gd name="connsiteX1" fmla="*/ 3545231 w 9932670"/>
              <a:gd name="connsiteY1" fmla="*/ 0 h 5929028"/>
              <a:gd name="connsiteX2" fmla="*/ 9932670 w 9932670"/>
              <a:gd name="connsiteY2" fmla="*/ 0 h 5929028"/>
              <a:gd name="connsiteX3" fmla="*/ 9899625 w 9932670"/>
              <a:gd name="connsiteY3" fmla="*/ 5885943 h 5929028"/>
              <a:gd name="connsiteX4" fmla="*/ 0 w 9932670"/>
              <a:gd name="connsiteY4" fmla="*/ 5929028 h 5929028"/>
              <a:gd name="connsiteX0" fmla="*/ 0 w 9899978"/>
              <a:gd name="connsiteY0" fmla="*/ 5929028 h 5929028"/>
              <a:gd name="connsiteX1" fmla="*/ 3545231 w 9899978"/>
              <a:gd name="connsiteY1" fmla="*/ 0 h 5929028"/>
              <a:gd name="connsiteX2" fmla="*/ 9891395 w 9899978"/>
              <a:gd name="connsiteY2" fmla="*/ 29196 h 5929028"/>
              <a:gd name="connsiteX3" fmla="*/ 9899625 w 9899978"/>
              <a:gd name="connsiteY3" fmla="*/ 5885943 h 5929028"/>
              <a:gd name="connsiteX4" fmla="*/ 0 w 9899978"/>
              <a:gd name="connsiteY4" fmla="*/ 5929028 h 5929028"/>
              <a:gd name="connsiteX0" fmla="*/ 0 w 9929495"/>
              <a:gd name="connsiteY0" fmla="*/ 5929028 h 5929028"/>
              <a:gd name="connsiteX1" fmla="*/ 3545231 w 9929495"/>
              <a:gd name="connsiteY1" fmla="*/ 0 h 5929028"/>
              <a:gd name="connsiteX2" fmla="*/ 9929495 w 9929495"/>
              <a:gd name="connsiteY2" fmla="*/ 0 h 5929028"/>
              <a:gd name="connsiteX3" fmla="*/ 9899625 w 9929495"/>
              <a:gd name="connsiteY3" fmla="*/ 5885943 h 5929028"/>
              <a:gd name="connsiteX4" fmla="*/ 0 w 9929495"/>
              <a:gd name="connsiteY4" fmla="*/ 5929028 h 5929028"/>
              <a:gd name="connsiteX0" fmla="*/ 0 w 9929495"/>
              <a:gd name="connsiteY0" fmla="*/ 5929028 h 5931359"/>
              <a:gd name="connsiteX1" fmla="*/ 3545231 w 9929495"/>
              <a:gd name="connsiteY1" fmla="*/ 0 h 5931359"/>
              <a:gd name="connsiteX2" fmla="*/ 9929495 w 9929495"/>
              <a:gd name="connsiteY2" fmla="*/ 0 h 5931359"/>
              <a:gd name="connsiteX3" fmla="*/ 9928200 w 9929495"/>
              <a:gd name="connsiteY3" fmla="*/ 5931359 h 5931359"/>
              <a:gd name="connsiteX4" fmla="*/ 0 w 9929495"/>
              <a:gd name="connsiteY4" fmla="*/ 5929028 h 5931359"/>
              <a:gd name="connsiteX0" fmla="*/ 0 w 9931983"/>
              <a:gd name="connsiteY0" fmla="*/ 5929028 h 5934603"/>
              <a:gd name="connsiteX1" fmla="*/ 3545231 w 9931983"/>
              <a:gd name="connsiteY1" fmla="*/ 0 h 5934603"/>
              <a:gd name="connsiteX2" fmla="*/ 9929495 w 9931983"/>
              <a:gd name="connsiteY2" fmla="*/ 0 h 5934603"/>
              <a:gd name="connsiteX3" fmla="*/ 9931375 w 9931983"/>
              <a:gd name="connsiteY3" fmla="*/ 5934603 h 5934603"/>
              <a:gd name="connsiteX4" fmla="*/ 0 w 9931983"/>
              <a:gd name="connsiteY4" fmla="*/ 5929028 h 5934603"/>
              <a:gd name="connsiteX0" fmla="*/ 0 w 9931983"/>
              <a:gd name="connsiteY0" fmla="*/ 5929028 h 5931359"/>
              <a:gd name="connsiteX1" fmla="*/ 3545231 w 9931983"/>
              <a:gd name="connsiteY1" fmla="*/ 0 h 5931359"/>
              <a:gd name="connsiteX2" fmla="*/ 9929495 w 9931983"/>
              <a:gd name="connsiteY2" fmla="*/ 0 h 5931359"/>
              <a:gd name="connsiteX3" fmla="*/ 9931375 w 9931983"/>
              <a:gd name="connsiteY3" fmla="*/ 5931359 h 5931359"/>
              <a:gd name="connsiteX4" fmla="*/ 0 w 9931983"/>
              <a:gd name="connsiteY4" fmla="*/ 5929028 h 5931359"/>
              <a:gd name="connsiteX0" fmla="*/ 0 w 9931456"/>
              <a:gd name="connsiteY0" fmla="*/ 5929028 h 5931359"/>
              <a:gd name="connsiteX1" fmla="*/ 3545231 w 9931456"/>
              <a:gd name="connsiteY1" fmla="*/ 0 h 5931359"/>
              <a:gd name="connsiteX2" fmla="*/ 9872345 w 9931456"/>
              <a:gd name="connsiteY2" fmla="*/ 55148 h 5931359"/>
              <a:gd name="connsiteX3" fmla="*/ 9931375 w 9931456"/>
              <a:gd name="connsiteY3" fmla="*/ 5931359 h 5931359"/>
              <a:gd name="connsiteX4" fmla="*/ 0 w 9931456"/>
              <a:gd name="connsiteY4" fmla="*/ 5929028 h 5931359"/>
              <a:gd name="connsiteX0" fmla="*/ 0 w 9931983"/>
              <a:gd name="connsiteY0" fmla="*/ 5929028 h 5931359"/>
              <a:gd name="connsiteX1" fmla="*/ 3545231 w 9931983"/>
              <a:gd name="connsiteY1" fmla="*/ 0 h 5931359"/>
              <a:gd name="connsiteX2" fmla="*/ 9929495 w 9931983"/>
              <a:gd name="connsiteY2" fmla="*/ 0 h 5931359"/>
              <a:gd name="connsiteX3" fmla="*/ 9931375 w 9931983"/>
              <a:gd name="connsiteY3" fmla="*/ 5931359 h 5931359"/>
              <a:gd name="connsiteX4" fmla="*/ 0 w 9931983"/>
              <a:gd name="connsiteY4" fmla="*/ 5929028 h 5931359"/>
              <a:gd name="connsiteX0" fmla="*/ 0 w 9932670"/>
              <a:gd name="connsiteY0" fmla="*/ 5929028 h 5931359"/>
              <a:gd name="connsiteX1" fmla="*/ 3545231 w 9932670"/>
              <a:gd name="connsiteY1" fmla="*/ 0 h 5931359"/>
              <a:gd name="connsiteX2" fmla="*/ 9932670 w 9932670"/>
              <a:gd name="connsiteY2" fmla="*/ 0 h 5931359"/>
              <a:gd name="connsiteX3" fmla="*/ 9931375 w 9932670"/>
              <a:gd name="connsiteY3" fmla="*/ 5931359 h 5931359"/>
              <a:gd name="connsiteX4" fmla="*/ 0 w 9932670"/>
              <a:gd name="connsiteY4" fmla="*/ 5929028 h 59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2670" h="5931359">
                <a:moveTo>
                  <a:pt x="0" y="5929028"/>
                </a:moveTo>
                <a:lnTo>
                  <a:pt x="3545231" y="0"/>
                </a:lnTo>
                <a:lnTo>
                  <a:pt x="9932670" y="0"/>
                </a:lnTo>
                <a:cubicBezTo>
                  <a:pt x="9929980" y="1972768"/>
                  <a:pt x="9934065" y="3958591"/>
                  <a:pt x="9931375" y="5931359"/>
                </a:cubicBezTo>
                <a:lnTo>
                  <a:pt x="0" y="5929028"/>
                </a:lnTo>
                <a:close/>
              </a:path>
            </a:pathLst>
          </a:custGeom>
          <a:solidFill>
            <a:schemeClr val="bg1">
              <a:lumMod val="95000"/>
            </a:schemeClr>
          </a:solidFill>
        </p:spPr>
      </p:pic>
    </p:spTree>
    <p:extLst>
      <p:ext uri="{BB962C8B-B14F-4D97-AF65-F5344CB8AC3E}">
        <p14:creationId xmlns:p14="http://schemas.microsoft.com/office/powerpoint/2010/main" val="3325876894"/>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74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kgrd - Bullet Small">
    <p:spTree>
      <p:nvGrpSpPr>
        <p:cNvPr id="1" name=""/>
        <p:cNvGrpSpPr/>
        <p:nvPr/>
      </p:nvGrpSpPr>
      <p:grpSpPr>
        <a:xfrm>
          <a:off x="0" y="0"/>
          <a:ext cx="0" cy="0"/>
          <a:chOff x="0" y="0"/>
          <a:chExt cx="0" cy="0"/>
        </a:xfrm>
      </p:grpSpPr>
      <p:sp>
        <p:nvSpPr>
          <p:cNvPr id="7" name="Parallelogram 10">
            <a:extLst>
              <a:ext uri="{FF2B5EF4-FFF2-40B4-BE49-F238E27FC236}">
                <a16:creationId xmlns:a16="http://schemas.microsoft.com/office/drawing/2014/main" id="{C9A3925E-4600-354B-8881-E32058CE5FE6}"/>
              </a:ext>
            </a:extLst>
          </p:cNvPr>
          <p:cNvSpPr/>
          <p:nvPr userDrawn="1"/>
        </p:nvSpPr>
        <p:spPr>
          <a:xfrm>
            <a:off x="1879115" y="779571"/>
            <a:ext cx="9936592" cy="5809188"/>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6239"/>
              <a:gd name="connsiteY0" fmla="*/ 5928077 h 5942709"/>
              <a:gd name="connsiteX1" fmla="*/ 3531908 w 9916239"/>
              <a:gd name="connsiteY1" fmla="*/ 791 h 5942709"/>
              <a:gd name="connsiteX2" fmla="*/ 9916239 w 9916239"/>
              <a:gd name="connsiteY2" fmla="*/ 0 h 5942709"/>
              <a:gd name="connsiteX3" fmla="*/ 9906116 w 9916239"/>
              <a:gd name="connsiteY3" fmla="*/ 5942709 h 5942709"/>
              <a:gd name="connsiteX4" fmla="*/ 0 w 9916239"/>
              <a:gd name="connsiteY4" fmla="*/ 5928077 h 5942709"/>
              <a:gd name="connsiteX0" fmla="*/ 0 w 9906604"/>
              <a:gd name="connsiteY0" fmla="*/ 5927286 h 5941918"/>
              <a:gd name="connsiteX1" fmla="*/ 3531908 w 9906604"/>
              <a:gd name="connsiteY1" fmla="*/ 0 h 5941918"/>
              <a:gd name="connsiteX2" fmla="*/ 9887693 w 9906604"/>
              <a:gd name="connsiteY2" fmla="*/ 38185 h 5941918"/>
              <a:gd name="connsiteX3" fmla="*/ 9906116 w 9906604"/>
              <a:gd name="connsiteY3" fmla="*/ 5941918 h 5941918"/>
              <a:gd name="connsiteX4" fmla="*/ 0 w 9906604"/>
              <a:gd name="connsiteY4" fmla="*/ 5927286 h 5941918"/>
              <a:gd name="connsiteX0" fmla="*/ 0 w 9909896"/>
              <a:gd name="connsiteY0" fmla="*/ 5927286 h 5941918"/>
              <a:gd name="connsiteX1" fmla="*/ 3531908 w 9909896"/>
              <a:gd name="connsiteY1" fmla="*/ 0 h 5941918"/>
              <a:gd name="connsiteX2" fmla="*/ 9909896 w 9909896"/>
              <a:gd name="connsiteY2" fmla="*/ 5705 h 5941918"/>
              <a:gd name="connsiteX3" fmla="*/ 9906116 w 9909896"/>
              <a:gd name="connsiteY3" fmla="*/ 5941918 h 5941918"/>
              <a:gd name="connsiteX4" fmla="*/ 0 w 9909896"/>
              <a:gd name="connsiteY4" fmla="*/ 5927286 h 5941918"/>
              <a:gd name="connsiteX0" fmla="*/ 0 w 9913068"/>
              <a:gd name="connsiteY0" fmla="*/ 5928077 h 5942709"/>
              <a:gd name="connsiteX1" fmla="*/ 3531908 w 9913068"/>
              <a:gd name="connsiteY1" fmla="*/ 791 h 5942709"/>
              <a:gd name="connsiteX2" fmla="*/ 9913068 w 9913068"/>
              <a:gd name="connsiteY2" fmla="*/ 0 h 5942709"/>
              <a:gd name="connsiteX3" fmla="*/ 9906116 w 9913068"/>
              <a:gd name="connsiteY3" fmla="*/ 5942709 h 5942709"/>
              <a:gd name="connsiteX4" fmla="*/ 0 w 9913068"/>
              <a:gd name="connsiteY4" fmla="*/ 5928077 h 5942709"/>
              <a:gd name="connsiteX0" fmla="*/ 0 w 9913813"/>
              <a:gd name="connsiteY0" fmla="*/ 5928077 h 5942709"/>
              <a:gd name="connsiteX1" fmla="*/ 3531908 w 9913813"/>
              <a:gd name="connsiteY1" fmla="*/ 791 h 5942709"/>
              <a:gd name="connsiteX2" fmla="*/ 9913068 w 9913813"/>
              <a:gd name="connsiteY2" fmla="*/ 0 h 5942709"/>
              <a:gd name="connsiteX3" fmla="*/ 9912460 w 9913813"/>
              <a:gd name="connsiteY3" fmla="*/ 5942709 h 5942709"/>
              <a:gd name="connsiteX4" fmla="*/ 0 w 9913813"/>
              <a:gd name="connsiteY4" fmla="*/ 5928077 h 5942709"/>
              <a:gd name="connsiteX0" fmla="*/ 0 w 9913068"/>
              <a:gd name="connsiteY0" fmla="*/ 5928077 h 5928077"/>
              <a:gd name="connsiteX1" fmla="*/ 3531908 w 9913068"/>
              <a:gd name="connsiteY1" fmla="*/ 791 h 5928077"/>
              <a:gd name="connsiteX2" fmla="*/ 9913068 w 9913068"/>
              <a:gd name="connsiteY2" fmla="*/ 0 h 5928077"/>
              <a:gd name="connsiteX3" fmla="*/ 9833166 w 9913068"/>
              <a:gd name="connsiteY3" fmla="*/ 5884245 h 5928077"/>
              <a:gd name="connsiteX4" fmla="*/ 0 w 9913068"/>
              <a:gd name="connsiteY4" fmla="*/ 5928077 h 5928077"/>
              <a:gd name="connsiteX0" fmla="*/ 0 w 9913068"/>
              <a:gd name="connsiteY0" fmla="*/ 5928077 h 5936213"/>
              <a:gd name="connsiteX1" fmla="*/ 3531908 w 9913068"/>
              <a:gd name="connsiteY1" fmla="*/ 791 h 5936213"/>
              <a:gd name="connsiteX2" fmla="*/ 9913068 w 9913068"/>
              <a:gd name="connsiteY2" fmla="*/ 0 h 5936213"/>
              <a:gd name="connsiteX3" fmla="*/ 9909289 w 9913068"/>
              <a:gd name="connsiteY3" fmla="*/ 5936213 h 5936213"/>
              <a:gd name="connsiteX4" fmla="*/ 0 w 9913068"/>
              <a:gd name="connsiteY4" fmla="*/ 5928077 h 5936213"/>
              <a:gd name="connsiteX0" fmla="*/ 0 w 9913068"/>
              <a:gd name="connsiteY0" fmla="*/ 5928077 h 5942709"/>
              <a:gd name="connsiteX1" fmla="*/ 3531908 w 9913068"/>
              <a:gd name="connsiteY1" fmla="*/ 791 h 5942709"/>
              <a:gd name="connsiteX2" fmla="*/ 9913068 w 9913068"/>
              <a:gd name="connsiteY2" fmla="*/ 0 h 5942709"/>
              <a:gd name="connsiteX3" fmla="*/ 9909289 w 9913068"/>
              <a:gd name="connsiteY3" fmla="*/ 5942709 h 5942709"/>
              <a:gd name="connsiteX4" fmla="*/ 0 w 9913068"/>
              <a:gd name="connsiteY4" fmla="*/ 5928077 h 5942709"/>
              <a:gd name="connsiteX0" fmla="*/ 0 w 9913814"/>
              <a:gd name="connsiteY0" fmla="*/ 5928077 h 5942709"/>
              <a:gd name="connsiteX1" fmla="*/ 3531908 w 9913814"/>
              <a:gd name="connsiteY1" fmla="*/ 791 h 5942709"/>
              <a:gd name="connsiteX2" fmla="*/ 9913068 w 9913814"/>
              <a:gd name="connsiteY2" fmla="*/ 0 h 5942709"/>
              <a:gd name="connsiteX3" fmla="*/ 9912461 w 9913814"/>
              <a:gd name="connsiteY3" fmla="*/ 5942709 h 5942709"/>
              <a:gd name="connsiteX4" fmla="*/ 0 w 9913814"/>
              <a:gd name="connsiteY4" fmla="*/ 5928077 h 5942709"/>
              <a:gd name="connsiteX0" fmla="*/ 0 w 9926501"/>
              <a:gd name="connsiteY0" fmla="*/ 5941069 h 5942709"/>
              <a:gd name="connsiteX1" fmla="*/ 3544595 w 9926501"/>
              <a:gd name="connsiteY1" fmla="*/ 791 h 5942709"/>
              <a:gd name="connsiteX2" fmla="*/ 9925755 w 9926501"/>
              <a:gd name="connsiteY2" fmla="*/ 0 h 5942709"/>
              <a:gd name="connsiteX3" fmla="*/ 9925148 w 9926501"/>
              <a:gd name="connsiteY3" fmla="*/ 5942709 h 5942709"/>
              <a:gd name="connsiteX4" fmla="*/ 0 w 9926501"/>
              <a:gd name="connsiteY4" fmla="*/ 5941069 h 594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501" h="5942709">
                <a:moveTo>
                  <a:pt x="0" y="5941069"/>
                </a:moveTo>
                <a:lnTo>
                  <a:pt x="3544595" y="791"/>
                </a:lnTo>
                <a:lnTo>
                  <a:pt x="9925755" y="0"/>
                </a:lnTo>
                <a:cubicBezTo>
                  <a:pt x="9921323" y="1973324"/>
                  <a:pt x="9929580" y="3969385"/>
                  <a:pt x="9925148" y="5942709"/>
                </a:cubicBezTo>
                <a:lnTo>
                  <a:pt x="0" y="5941069"/>
                </a:lnTo>
                <a:close/>
              </a:path>
            </a:pathLst>
          </a:custGeom>
          <a:gradFill>
            <a:gsLst>
              <a:gs pos="93000">
                <a:schemeClr val="accent1">
                  <a:lumMod val="89000"/>
                </a:schemeClr>
              </a:gs>
              <a:gs pos="46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894513" cy="1524379"/>
          </a:xfrm>
        </p:spPr>
        <p:txBody>
          <a:bodyPr lIns="0" tIns="0" rIns="0" bIns="0" anchor="t">
            <a:noAutofit/>
          </a:bodyPr>
          <a:lstStyle>
            <a:lvl1pPr algn="l">
              <a:lnSpc>
                <a:spcPts val="3500"/>
              </a:lnSpc>
              <a:defRPr sz="4000" cap="all" baseline="0">
                <a:solidFill>
                  <a:schemeClr val="accent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04014A34-4BA1-B44F-A5D9-77B1C09FCFC0}"/>
              </a:ext>
            </a:extLst>
          </p:cNvPr>
          <p:cNvPicPr>
            <a:picLocks noChangeAspect="1"/>
          </p:cNvPicPr>
          <p:nvPr userDrawn="1"/>
        </p:nvPicPr>
        <p:blipFill>
          <a:blip r:embed="rId2"/>
          <a:stretch>
            <a:fillRect/>
          </a:stretch>
        </p:blipFill>
        <p:spPr>
          <a:xfrm>
            <a:off x="1824602" y="5478504"/>
            <a:ext cx="1225550" cy="1397000"/>
          </a:xfrm>
          <a:prstGeom prst="rect">
            <a:avLst/>
          </a:prstGeom>
        </p:spPr>
      </p:pic>
      <p:sp>
        <p:nvSpPr>
          <p:cNvPr id="3" name="Text Placeholder 2">
            <a:extLst>
              <a:ext uri="{FF2B5EF4-FFF2-40B4-BE49-F238E27FC236}">
                <a16:creationId xmlns:a16="http://schemas.microsoft.com/office/drawing/2014/main" id="{D6991236-F3F6-F540-A529-32CB00EFF274}"/>
              </a:ext>
            </a:extLst>
          </p:cNvPr>
          <p:cNvSpPr>
            <a:spLocks noGrp="1"/>
          </p:cNvSpPr>
          <p:nvPr>
            <p:ph type="body" idx="1" hasCustomPrompt="1"/>
          </p:nvPr>
        </p:nvSpPr>
        <p:spPr>
          <a:xfrm>
            <a:off x="5566610" y="1116755"/>
            <a:ext cx="5863389" cy="5147520"/>
          </a:xfrm>
        </p:spPr>
        <p:txBody>
          <a:bodyPr lIns="0" tIns="0" rIns="0" bIns="0">
            <a:noAutofit/>
          </a:bodyPr>
          <a:lstStyle>
            <a:lvl1pPr marL="411480" indent="-411480">
              <a:lnSpc>
                <a:spcPts val="2400"/>
              </a:lnSpc>
              <a:spcBef>
                <a:spcPts val="0"/>
              </a:spcBef>
              <a:spcAft>
                <a:spcPts val="1500"/>
              </a:spcAft>
              <a:buClr>
                <a:schemeClr val="bg1"/>
              </a:buClr>
              <a:buFontTx/>
              <a:buBlip>
                <a:blip r:embed="rId3"/>
              </a:buBlip>
              <a:tabLst/>
              <a:defRPr sz="2000" cap="none" baseline="0">
                <a:solidFill>
                  <a:schemeClr val="bg1"/>
                </a:solidFill>
                <a:latin typeface="+mn-lt"/>
              </a:defRPr>
            </a:lvl1pPr>
            <a:lvl2pPr marL="630238" indent="-182880">
              <a:lnSpc>
                <a:spcPts val="2400"/>
              </a:lnSpc>
              <a:spcBef>
                <a:spcPts val="0"/>
              </a:spcBef>
              <a:spcAft>
                <a:spcPts val="1200"/>
              </a:spcAft>
              <a:buFont typeface="Arial" panose="020B0604020202020204" pitchFamily="34" charset="0"/>
              <a:buChar char="•"/>
              <a:tabLst/>
              <a:defRPr sz="1800" i="1" baseline="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Bullet List</a:t>
            </a:r>
          </a:p>
          <a:p>
            <a:pPr lvl="1"/>
            <a:r>
              <a:rPr lang="en-US" dirty="0"/>
              <a:t>Secondary Bullet</a:t>
            </a:r>
          </a:p>
          <a:p>
            <a:pPr lvl="1"/>
            <a:endParaRPr lang="en-US" dirty="0"/>
          </a:p>
          <a:p>
            <a:pPr lvl="1"/>
            <a:endParaRPr lang="en-US" dirty="0"/>
          </a:p>
        </p:txBody>
      </p:sp>
      <p:pic>
        <p:nvPicPr>
          <p:cNvPr id="13" name="Picture 12">
            <a:extLst>
              <a:ext uri="{FF2B5EF4-FFF2-40B4-BE49-F238E27FC236}">
                <a16:creationId xmlns:a16="http://schemas.microsoft.com/office/drawing/2014/main" id="{AB571ED7-E306-D64F-A828-4065342CE8D2}"/>
              </a:ext>
            </a:extLst>
          </p:cNvPr>
          <p:cNvPicPr>
            <a:picLocks noChangeAspect="1"/>
          </p:cNvPicPr>
          <p:nvPr userDrawn="1"/>
        </p:nvPicPr>
        <p:blipFill>
          <a:blip r:embed="rId4" cstate="screen">
            <a:alphaModFix amt="20000"/>
            <a:extLst>
              <a:ext uri="{28A0092B-C50C-407E-A947-70E740481C1C}">
                <a14:useLocalDpi xmlns:a14="http://schemas.microsoft.com/office/drawing/2010/main"/>
              </a:ext>
            </a:extLst>
          </a:blip>
          <a:srcRect/>
          <a:stretch/>
        </p:blipFill>
        <p:spPr>
          <a:xfrm>
            <a:off x="4491533" y="5221117"/>
            <a:ext cx="6817765" cy="496658"/>
          </a:xfrm>
          <a:prstGeom prst="rect">
            <a:avLst/>
          </a:prstGeom>
        </p:spPr>
      </p:pic>
    </p:spTree>
    <p:extLst>
      <p:ext uri="{BB962C8B-B14F-4D97-AF65-F5344CB8AC3E}">
        <p14:creationId xmlns:p14="http://schemas.microsoft.com/office/powerpoint/2010/main" val="9824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radient Sidebar - Large Text">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55439E44-7C85-0C41-B63A-21B3F3D8F401}"/>
              </a:ext>
            </a:extLst>
          </p:cNvPr>
          <p:cNvSpPr/>
          <p:nvPr userDrawn="1"/>
        </p:nvSpPr>
        <p:spPr>
          <a:xfrm>
            <a:off x="380374" y="780476"/>
            <a:ext cx="5049928" cy="5806440"/>
          </a:xfrm>
          <a:custGeom>
            <a:avLst/>
            <a:gdLst>
              <a:gd name="connsiteX0" fmla="*/ 0 w 11430000"/>
              <a:gd name="connsiteY0" fmla="*/ 0 h 5806440"/>
              <a:gd name="connsiteX1" fmla="*/ 11430000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146078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023414 w 11430000"/>
              <a:gd name="connsiteY1" fmla="*/ 5575 h 5806440"/>
              <a:gd name="connsiteX2" fmla="*/ 11430000 w 11430000"/>
              <a:gd name="connsiteY2" fmla="*/ 5806440 h 5806440"/>
              <a:gd name="connsiteX3" fmla="*/ 0 w 11430000"/>
              <a:gd name="connsiteY3" fmla="*/ 5806440 h 5806440"/>
              <a:gd name="connsiteX4" fmla="*/ 0 w 11430000"/>
              <a:gd name="connsiteY4" fmla="*/ 0 h 5806440"/>
              <a:gd name="connsiteX0" fmla="*/ 0 w 5023414"/>
              <a:gd name="connsiteY0" fmla="*/ 0 h 5806440"/>
              <a:gd name="connsiteX1" fmla="*/ 5023414 w 5023414"/>
              <a:gd name="connsiteY1" fmla="*/ 5575 h 5806440"/>
              <a:gd name="connsiteX2" fmla="*/ 1505415 w 5023414"/>
              <a:gd name="connsiteY2" fmla="*/ 5806440 h 5806440"/>
              <a:gd name="connsiteX3" fmla="*/ 0 w 5023414"/>
              <a:gd name="connsiteY3" fmla="*/ 5806440 h 5806440"/>
              <a:gd name="connsiteX4" fmla="*/ 0 w 5023414"/>
              <a:gd name="connsiteY4" fmla="*/ 0 h 5806440"/>
              <a:gd name="connsiteX0" fmla="*/ 0 w 5035290"/>
              <a:gd name="connsiteY0" fmla="*/ 363 h 5806803"/>
              <a:gd name="connsiteX1" fmla="*/ 5035290 w 5035290"/>
              <a:gd name="connsiteY1" fmla="*/ 0 h 5806803"/>
              <a:gd name="connsiteX2" fmla="*/ 1505415 w 5035290"/>
              <a:gd name="connsiteY2" fmla="*/ 5806803 h 5806803"/>
              <a:gd name="connsiteX3" fmla="*/ 0 w 5035290"/>
              <a:gd name="connsiteY3" fmla="*/ 5806803 h 5806803"/>
              <a:gd name="connsiteX4" fmla="*/ 0 w 5035290"/>
              <a:gd name="connsiteY4" fmla="*/ 363 h 5806803"/>
              <a:gd name="connsiteX0" fmla="*/ 0 w 5053103"/>
              <a:gd name="connsiteY0" fmla="*/ 6300 h 5812740"/>
              <a:gd name="connsiteX1" fmla="*/ 5053103 w 5053103"/>
              <a:gd name="connsiteY1" fmla="*/ 0 h 5812740"/>
              <a:gd name="connsiteX2" fmla="*/ 1505415 w 5053103"/>
              <a:gd name="connsiteY2" fmla="*/ 5812740 h 5812740"/>
              <a:gd name="connsiteX3" fmla="*/ 0 w 5053103"/>
              <a:gd name="connsiteY3" fmla="*/ 5812740 h 5812740"/>
              <a:gd name="connsiteX4" fmla="*/ 0 w 5053103"/>
              <a:gd name="connsiteY4" fmla="*/ 6300 h 5812740"/>
              <a:gd name="connsiteX0" fmla="*/ 0 w 5049928"/>
              <a:gd name="connsiteY0" fmla="*/ 0 h 5806440"/>
              <a:gd name="connsiteX1" fmla="*/ 5049928 w 5049928"/>
              <a:gd name="connsiteY1" fmla="*/ 50 h 5806440"/>
              <a:gd name="connsiteX2" fmla="*/ 1505415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508590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495890 w 5049928"/>
              <a:gd name="connsiteY2" fmla="*/ 5806440 h 5806440"/>
              <a:gd name="connsiteX3" fmla="*/ 0 w 5049928"/>
              <a:gd name="connsiteY3" fmla="*/ 5806440 h 5806440"/>
              <a:gd name="connsiteX4" fmla="*/ 0 w 5049928"/>
              <a:gd name="connsiteY4" fmla="*/ 0 h 580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28" h="5806440">
                <a:moveTo>
                  <a:pt x="0" y="0"/>
                </a:moveTo>
                <a:lnTo>
                  <a:pt x="5049928" y="50"/>
                </a:lnTo>
                <a:lnTo>
                  <a:pt x="1495890" y="5806440"/>
                </a:lnTo>
                <a:lnTo>
                  <a:pt x="0" y="5806440"/>
                </a:lnTo>
                <a:lnTo>
                  <a:pt x="0" y="0"/>
                </a:lnTo>
                <a:close/>
              </a:path>
            </a:pathLst>
          </a:custGeom>
          <a:gradFill flip="none" rotWithShape="1">
            <a:gsLst>
              <a:gs pos="38000">
                <a:schemeClr val="accent1"/>
              </a:gs>
              <a:gs pos="87000">
                <a:schemeClr val="accent5"/>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Parallelogram 10">
            <a:extLst>
              <a:ext uri="{FF2B5EF4-FFF2-40B4-BE49-F238E27FC236}">
                <a16:creationId xmlns:a16="http://schemas.microsoft.com/office/drawing/2014/main" id="{3B2175C6-88B3-0848-BF4B-A1FC53171F5B}"/>
              </a:ext>
            </a:extLst>
          </p:cNvPr>
          <p:cNvSpPr/>
          <p:nvPr userDrawn="1"/>
        </p:nvSpPr>
        <p:spPr>
          <a:xfrm>
            <a:off x="1881247" y="781755"/>
            <a:ext cx="9930379" cy="5805161"/>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9411"/>
              <a:gd name="connsiteY0" fmla="*/ 5913971 h 5928603"/>
              <a:gd name="connsiteX1" fmla="*/ 3509154 w 9919411"/>
              <a:gd name="connsiteY1" fmla="*/ 0 h 5928603"/>
              <a:gd name="connsiteX2" fmla="*/ 9919411 w 9919411"/>
              <a:gd name="connsiteY2" fmla="*/ 8630 h 5928603"/>
              <a:gd name="connsiteX3" fmla="*/ 9906116 w 9919411"/>
              <a:gd name="connsiteY3" fmla="*/ 5928603 h 5928603"/>
              <a:gd name="connsiteX4" fmla="*/ 0 w 9919411"/>
              <a:gd name="connsiteY4" fmla="*/ 5913971 h 5928603"/>
              <a:gd name="connsiteX0" fmla="*/ 0 w 9919411"/>
              <a:gd name="connsiteY0" fmla="*/ 5923957 h 5938589"/>
              <a:gd name="connsiteX1" fmla="*/ 3509155 w 9919411"/>
              <a:gd name="connsiteY1" fmla="*/ 0 h 5938589"/>
              <a:gd name="connsiteX2" fmla="*/ 9919411 w 9919411"/>
              <a:gd name="connsiteY2" fmla="*/ 18616 h 5938589"/>
              <a:gd name="connsiteX3" fmla="*/ 9906116 w 9919411"/>
              <a:gd name="connsiteY3" fmla="*/ 5938589 h 5938589"/>
              <a:gd name="connsiteX4" fmla="*/ 0 w 9919411"/>
              <a:gd name="connsiteY4" fmla="*/ 5923957 h 5938589"/>
              <a:gd name="connsiteX0" fmla="*/ 0 w 9925913"/>
              <a:gd name="connsiteY0" fmla="*/ 5930615 h 5938589"/>
              <a:gd name="connsiteX1" fmla="*/ 3515657 w 9925913"/>
              <a:gd name="connsiteY1" fmla="*/ 0 h 5938589"/>
              <a:gd name="connsiteX2" fmla="*/ 9925913 w 9925913"/>
              <a:gd name="connsiteY2" fmla="*/ 18616 h 5938589"/>
              <a:gd name="connsiteX3" fmla="*/ 9912618 w 9925913"/>
              <a:gd name="connsiteY3" fmla="*/ 5938589 h 5938589"/>
              <a:gd name="connsiteX4" fmla="*/ 0 w 9925913"/>
              <a:gd name="connsiteY4" fmla="*/ 5930615 h 5938589"/>
              <a:gd name="connsiteX0" fmla="*/ 0 w 9925913"/>
              <a:gd name="connsiteY0" fmla="*/ 5930615 h 5938589"/>
              <a:gd name="connsiteX1" fmla="*/ 3515657 w 9925913"/>
              <a:gd name="connsiteY1" fmla="*/ 0 h 5938589"/>
              <a:gd name="connsiteX2" fmla="*/ 9925913 w 9925913"/>
              <a:gd name="connsiteY2" fmla="*/ 1971 h 5938589"/>
              <a:gd name="connsiteX3" fmla="*/ 9912618 w 9925913"/>
              <a:gd name="connsiteY3" fmla="*/ 5938589 h 5938589"/>
              <a:gd name="connsiteX4" fmla="*/ 0 w 9925913"/>
              <a:gd name="connsiteY4" fmla="*/ 5930615 h 5938589"/>
              <a:gd name="connsiteX0" fmla="*/ 0 w 9919412"/>
              <a:gd name="connsiteY0" fmla="*/ 5930615 h 5938589"/>
              <a:gd name="connsiteX1" fmla="*/ 3515657 w 9919412"/>
              <a:gd name="connsiteY1" fmla="*/ 0 h 5938589"/>
              <a:gd name="connsiteX2" fmla="*/ 9919412 w 9919412"/>
              <a:gd name="connsiteY2" fmla="*/ 1971 h 5938589"/>
              <a:gd name="connsiteX3" fmla="*/ 9912618 w 9919412"/>
              <a:gd name="connsiteY3" fmla="*/ 5938589 h 5938589"/>
              <a:gd name="connsiteX4" fmla="*/ 0 w 9919412"/>
              <a:gd name="connsiteY4" fmla="*/ 5930615 h 5938589"/>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45085"/>
              <a:gd name="connsiteX1" fmla="*/ 3515657 w 9920294"/>
              <a:gd name="connsiteY1" fmla="*/ 0 h 5945085"/>
              <a:gd name="connsiteX2" fmla="*/ 9919412 w 9920294"/>
              <a:gd name="connsiteY2" fmla="*/ 1971 h 5945085"/>
              <a:gd name="connsiteX3" fmla="*/ 9918961 w 9920294"/>
              <a:gd name="connsiteY3" fmla="*/ 5945085 h 5945085"/>
              <a:gd name="connsiteX4" fmla="*/ 0 w 9920294"/>
              <a:gd name="connsiteY4" fmla="*/ 5930615 h 5945085"/>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38589"/>
              <a:gd name="connsiteX1" fmla="*/ 3515657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 name="connsiteX0" fmla="*/ 0 w 9920294"/>
              <a:gd name="connsiteY0" fmla="*/ 5928644 h 5936618"/>
              <a:gd name="connsiteX1" fmla="*/ 3534688 w 9920294"/>
              <a:gd name="connsiteY1" fmla="*/ 1277 h 5936618"/>
              <a:gd name="connsiteX2" fmla="*/ 9919412 w 9920294"/>
              <a:gd name="connsiteY2" fmla="*/ 0 h 5936618"/>
              <a:gd name="connsiteX3" fmla="*/ 9918961 w 9920294"/>
              <a:gd name="connsiteY3" fmla="*/ 5936618 h 5936618"/>
              <a:gd name="connsiteX4" fmla="*/ 0 w 9920294"/>
              <a:gd name="connsiteY4" fmla="*/ 5928644 h 5936618"/>
              <a:gd name="connsiteX0" fmla="*/ 0 w 9920294"/>
              <a:gd name="connsiteY0" fmla="*/ 5930615 h 5938589"/>
              <a:gd name="connsiteX1" fmla="*/ 3537859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0294" h="5938589">
                <a:moveTo>
                  <a:pt x="0" y="5930615"/>
                </a:moveTo>
                <a:lnTo>
                  <a:pt x="3537859" y="0"/>
                </a:lnTo>
                <a:lnTo>
                  <a:pt x="9919412" y="1971"/>
                </a:lnTo>
                <a:cubicBezTo>
                  <a:pt x="9914980" y="1975295"/>
                  <a:pt x="9923393" y="3965265"/>
                  <a:pt x="9918961" y="5938589"/>
                </a:cubicBezTo>
                <a:lnTo>
                  <a:pt x="0" y="593061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4014A34-4BA1-B44F-A5D9-77B1C09FCF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pic>
        <p:nvPicPr>
          <p:cNvPr id="12" name="Picture 11">
            <a:extLst>
              <a:ext uri="{FF2B5EF4-FFF2-40B4-BE49-F238E27FC236}">
                <a16:creationId xmlns:a16="http://schemas.microsoft.com/office/drawing/2014/main" id="{22AD84DD-0E0F-444E-9644-EF8674E99DDC}"/>
              </a:ext>
            </a:extLst>
          </p:cNvPr>
          <p:cNvPicPr>
            <a:picLocks noChangeAspect="1"/>
          </p:cNvPicPr>
          <p:nvPr userDrawn="1"/>
        </p:nvPicPr>
        <p:blipFill>
          <a:blip r:embed="rId3" cstate="screen">
            <a:alphaModFix amt="15000"/>
            <a:extLst>
              <a:ext uri="{28A0092B-C50C-407E-A947-70E740481C1C}">
                <a14:useLocalDpi xmlns:a14="http://schemas.microsoft.com/office/drawing/2010/main"/>
              </a:ext>
            </a:extLst>
          </a:blip>
          <a:srcRect/>
          <a:stretch/>
        </p:blipFill>
        <p:spPr>
          <a:xfrm>
            <a:off x="685799" y="5954295"/>
            <a:ext cx="1009650" cy="508000"/>
          </a:xfrm>
          <a:prstGeom prst="rect">
            <a:avLst/>
          </a:prstGeom>
        </p:spPr>
      </p:pic>
      <p:sp>
        <p:nvSpPr>
          <p:cNvPr id="16" name="Text Placeholder 2">
            <a:extLst>
              <a:ext uri="{FF2B5EF4-FFF2-40B4-BE49-F238E27FC236}">
                <a16:creationId xmlns:a16="http://schemas.microsoft.com/office/drawing/2014/main" id="{54CE08F5-0594-A34D-8E70-7752AE414113}"/>
              </a:ext>
            </a:extLst>
          </p:cNvPr>
          <p:cNvSpPr>
            <a:spLocks noGrp="1"/>
          </p:cNvSpPr>
          <p:nvPr>
            <p:ph type="body" idx="1" hasCustomPrompt="1"/>
          </p:nvPr>
        </p:nvSpPr>
        <p:spPr>
          <a:xfrm>
            <a:off x="5566610" y="1116755"/>
            <a:ext cx="5863389" cy="4926598"/>
          </a:xfrm>
        </p:spPr>
        <p:txBody>
          <a:bodyPr lIns="0" tIns="0" rIns="0" bIns="0">
            <a:noAutofit/>
          </a:bodyPr>
          <a:lstStyle>
            <a:lvl1pPr marL="0" indent="0">
              <a:lnSpc>
                <a:spcPts val="5000"/>
              </a:lnSpc>
              <a:spcBef>
                <a:spcPts val="0"/>
              </a:spcBef>
              <a:spcAft>
                <a:spcPts val="0"/>
              </a:spcAft>
              <a:buClr>
                <a:schemeClr val="bg1">
                  <a:lumMod val="65000"/>
                </a:schemeClr>
              </a:buClr>
              <a:buFont typeface="DIN 2014" panose="020B0504020202020204" pitchFamily="34" charset="77"/>
              <a:buNone/>
              <a:tabLst/>
              <a:defRPr sz="3500" cap="none" baseline="0">
                <a:solidFill>
                  <a:srgbClr val="363640"/>
                </a:solidFill>
                <a:latin typeface="+mj-lt"/>
              </a:defRPr>
            </a:lvl1pPr>
            <a:lvl2pPr marL="630238" indent="-184150">
              <a:lnSpc>
                <a:spcPts val="2400"/>
              </a:lnSpc>
              <a:spcBef>
                <a:spcPts val="0"/>
              </a:spcBef>
              <a:spcAft>
                <a:spcPts val="1400"/>
              </a:spcAft>
              <a:buFont typeface="Arial" panose="020B0604020202020204" pitchFamily="34" charset="0"/>
              <a:buChar char="•"/>
              <a:tabLst/>
              <a:defRPr sz="2000" i="1" baseline="0">
                <a:solidFill>
                  <a:schemeClr val="tx1">
                    <a:lumMod val="75000"/>
                    <a:lumOff val="2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5116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Bkgrd - Bullet Small">
    <p:spTree>
      <p:nvGrpSpPr>
        <p:cNvPr id="1" name=""/>
        <p:cNvGrpSpPr/>
        <p:nvPr/>
      </p:nvGrpSpPr>
      <p:grpSpPr>
        <a:xfrm>
          <a:off x="0" y="0"/>
          <a:ext cx="0" cy="0"/>
          <a:chOff x="0" y="0"/>
          <a:chExt cx="0" cy="0"/>
        </a:xfrm>
      </p:grpSpPr>
      <p:sp>
        <p:nvSpPr>
          <p:cNvPr id="7" name="Parallelogram 10">
            <a:extLst>
              <a:ext uri="{FF2B5EF4-FFF2-40B4-BE49-F238E27FC236}">
                <a16:creationId xmlns:a16="http://schemas.microsoft.com/office/drawing/2014/main" id="{C9A3925E-4600-354B-8881-E32058CE5FE6}"/>
              </a:ext>
            </a:extLst>
          </p:cNvPr>
          <p:cNvSpPr/>
          <p:nvPr userDrawn="1"/>
        </p:nvSpPr>
        <p:spPr>
          <a:xfrm>
            <a:off x="1879115" y="779571"/>
            <a:ext cx="9936592" cy="5809188"/>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6239"/>
              <a:gd name="connsiteY0" fmla="*/ 5928077 h 5942709"/>
              <a:gd name="connsiteX1" fmla="*/ 3531908 w 9916239"/>
              <a:gd name="connsiteY1" fmla="*/ 791 h 5942709"/>
              <a:gd name="connsiteX2" fmla="*/ 9916239 w 9916239"/>
              <a:gd name="connsiteY2" fmla="*/ 0 h 5942709"/>
              <a:gd name="connsiteX3" fmla="*/ 9906116 w 9916239"/>
              <a:gd name="connsiteY3" fmla="*/ 5942709 h 5942709"/>
              <a:gd name="connsiteX4" fmla="*/ 0 w 9916239"/>
              <a:gd name="connsiteY4" fmla="*/ 5928077 h 5942709"/>
              <a:gd name="connsiteX0" fmla="*/ 0 w 9906604"/>
              <a:gd name="connsiteY0" fmla="*/ 5927286 h 5941918"/>
              <a:gd name="connsiteX1" fmla="*/ 3531908 w 9906604"/>
              <a:gd name="connsiteY1" fmla="*/ 0 h 5941918"/>
              <a:gd name="connsiteX2" fmla="*/ 9887693 w 9906604"/>
              <a:gd name="connsiteY2" fmla="*/ 38185 h 5941918"/>
              <a:gd name="connsiteX3" fmla="*/ 9906116 w 9906604"/>
              <a:gd name="connsiteY3" fmla="*/ 5941918 h 5941918"/>
              <a:gd name="connsiteX4" fmla="*/ 0 w 9906604"/>
              <a:gd name="connsiteY4" fmla="*/ 5927286 h 5941918"/>
              <a:gd name="connsiteX0" fmla="*/ 0 w 9909896"/>
              <a:gd name="connsiteY0" fmla="*/ 5927286 h 5941918"/>
              <a:gd name="connsiteX1" fmla="*/ 3531908 w 9909896"/>
              <a:gd name="connsiteY1" fmla="*/ 0 h 5941918"/>
              <a:gd name="connsiteX2" fmla="*/ 9909896 w 9909896"/>
              <a:gd name="connsiteY2" fmla="*/ 5705 h 5941918"/>
              <a:gd name="connsiteX3" fmla="*/ 9906116 w 9909896"/>
              <a:gd name="connsiteY3" fmla="*/ 5941918 h 5941918"/>
              <a:gd name="connsiteX4" fmla="*/ 0 w 9909896"/>
              <a:gd name="connsiteY4" fmla="*/ 5927286 h 5941918"/>
              <a:gd name="connsiteX0" fmla="*/ 0 w 9913068"/>
              <a:gd name="connsiteY0" fmla="*/ 5928077 h 5942709"/>
              <a:gd name="connsiteX1" fmla="*/ 3531908 w 9913068"/>
              <a:gd name="connsiteY1" fmla="*/ 791 h 5942709"/>
              <a:gd name="connsiteX2" fmla="*/ 9913068 w 9913068"/>
              <a:gd name="connsiteY2" fmla="*/ 0 h 5942709"/>
              <a:gd name="connsiteX3" fmla="*/ 9906116 w 9913068"/>
              <a:gd name="connsiteY3" fmla="*/ 5942709 h 5942709"/>
              <a:gd name="connsiteX4" fmla="*/ 0 w 9913068"/>
              <a:gd name="connsiteY4" fmla="*/ 5928077 h 5942709"/>
              <a:gd name="connsiteX0" fmla="*/ 0 w 9913813"/>
              <a:gd name="connsiteY0" fmla="*/ 5928077 h 5942709"/>
              <a:gd name="connsiteX1" fmla="*/ 3531908 w 9913813"/>
              <a:gd name="connsiteY1" fmla="*/ 791 h 5942709"/>
              <a:gd name="connsiteX2" fmla="*/ 9913068 w 9913813"/>
              <a:gd name="connsiteY2" fmla="*/ 0 h 5942709"/>
              <a:gd name="connsiteX3" fmla="*/ 9912460 w 9913813"/>
              <a:gd name="connsiteY3" fmla="*/ 5942709 h 5942709"/>
              <a:gd name="connsiteX4" fmla="*/ 0 w 9913813"/>
              <a:gd name="connsiteY4" fmla="*/ 5928077 h 5942709"/>
              <a:gd name="connsiteX0" fmla="*/ 0 w 9913068"/>
              <a:gd name="connsiteY0" fmla="*/ 5928077 h 5928077"/>
              <a:gd name="connsiteX1" fmla="*/ 3531908 w 9913068"/>
              <a:gd name="connsiteY1" fmla="*/ 791 h 5928077"/>
              <a:gd name="connsiteX2" fmla="*/ 9913068 w 9913068"/>
              <a:gd name="connsiteY2" fmla="*/ 0 h 5928077"/>
              <a:gd name="connsiteX3" fmla="*/ 9833166 w 9913068"/>
              <a:gd name="connsiteY3" fmla="*/ 5884245 h 5928077"/>
              <a:gd name="connsiteX4" fmla="*/ 0 w 9913068"/>
              <a:gd name="connsiteY4" fmla="*/ 5928077 h 5928077"/>
              <a:gd name="connsiteX0" fmla="*/ 0 w 9913068"/>
              <a:gd name="connsiteY0" fmla="*/ 5928077 h 5936213"/>
              <a:gd name="connsiteX1" fmla="*/ 3531908 w 9913068"/>
              <a:gd name="connsiteY1" fmla="*/ 791 h 5936213"/>
              <a:gd name="connsiteX2" fmla="*/ 9913068 w 9913068"/>
              <a:gd name="connsiteY2" fmla="*/ 0 h 5936213"/>
              <a:gd name="connsiteX3" fmla="*/ 9909289 w 9913068"/>
              <a:gd name="connsiteY3" fmla="*/ 5936213 h 5936213"/>
              <a:gd name="connsiteX4" fmla="*/ 0 w 9913068"/>
              <a:gd name="connsiteY4" fmla="*/ 5928077 h 5936213"/>
              <a:gd name="connsiteX0" fmla="*/ 0 w 9913068"/>
              <a:gd name="connsiteY0" fmla="*/ 5928077 h 5942709"/>
              <a:gd name="connsiteX1" fmla="*/ 3531908 w 9913068"/>
              <a:gd name="connsiteY1" fmla="*/ 791 h 5942709"/>
              <a:gd name="connsiteX2" fmla="*/ 9913068 w 9913068"/>
              <a:gd name="connsiteY2" fmla="*/ 0 h 5942709"/>
              <a:gd name="connsiteX3" fmla="*/ 9909289 w 9913068"/>
              <a:gd name="connsiteY3" fmla="*/ 5942709 h 5942709"/>
              <a:gd name="connsiteX4" fmla="*/ 0 w 9913068"/>
              <a:gd name="connsiteY4" fmla="*/ 5928077 h 5942709"/>
              <a:gd name="connsiteX0" fmla="*/ 0 w 9913814"/>
              <a:gd name="connsiteY0" fmla="*/ 5928077 h 5942709"/>
              <a:gd name="connsiteX1" fmla="*/ 3531908 w 9913814"/>
              <a:gd name="connsiteY1" fmla="*/ 791 h 5942709"/>
              <a:gd name="connsiteX2" fmla="*/ 9913068 w 9913814"/>
              <a:gd name="connsiteY2" fmla="*/ 0 h 5942709"/>
              <a:gd name="connsiteX3" fmla="*/ 9912461 w 9913814"/>
              <a:gd name="connsiteY3" fmla="*/ 5942709 h 5942709"/>
              <a:gd name="connsiteX4" fmla="*/ 0 w 9913814"/>
              <a:gd name="connsiteY4" fmla="*/ 5928077 h 5942709"/>
              <a:gd name="connsiteX0" fmla="*/ 0 w 9926501"/>
              <a:gd name="connsiteY0" fmla="*/ 5941069 h 5942709"/>
              <a:gd name="connsiteX1" fmla="*/ 3544595 w 9926501"/>
              <a:gd name="connsiteY1" fmla="*/ 791 h 5942709"/>
              <a:gd name="connsiteX2" fmla="*/ 9925755 w 9926501"/>
              <a:gd name="connsiteY2" fmla="*/ 0 h 5942709"/>
              <a:gd name="connsiteX3" fmla="*/ 9925148 w 9926501"/>
              <a:gd name="connsiteY3" fmla="*/ 5942709 h 5942709"/>
              <a:gd name="connsiteX4" fmla="*/ 0 w 9926501"/>
              <a:gd name="connsiteY4" fmla="*/ 5941069 h 594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501" h="5942709">
                <a:moveTo>
                  <a:pt x="0" y="5941069"/>
                </a:moveTo>
                <a:lnTo>
                  <a:pt x="3544595" y="791"/>
                </a:lnTo>
                <a:lnTo>
                  <a:pt x="9925755" y="0"/>
                </a:lnTo>
                <a:cubicBezTo>
                  <a:pt x="9921323" y="1973324"/>
                  <a:pt x="9929580" y="3969385"/>
                  <a:pt x="9925148" y="5942709"/>
                </a:cubicBezTo>
                <a:lnTo>
                  <a:pt x="0" y="5941069"/>
                </a:lnTo>
                <a:close/>
              </a:path>
            </a:pathLst>
          </a:custGeom>
          <a:gradFill>
            <a:gsLst>
              <a:gs pos="93000">
                <a:schemeClr val="accent1">
                  <a:lumMod val="89000"/>
                </a:schemeClr>
              </a:gs>
              <a:gs pos="46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894513" cy="1524379"/>
          </a:xfrm>
        </p:spPr>
        <p:txBody>
          <a:bodyPr lIns="0" tIns="0" rIns="0" bIns="0" anchor="t">
            <a:noAutofit/>
          </a:bodyPr>
          <a:lstStyle>
            <a:lvl1pPr algn="l">
              <a:lnSpc>
                <a:spcPts val="3500"/>
              </a:lnSpc>
              <a:defRPr sz="4000" cap="all" baseline="0">
                <a:solidFill>
                  <a:schemeClr val="accent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04014A34-4BA1-B44F-A5D9-77B1C09FCFC0}"/>
              </a:ext>
            </a:extLst>
          </p:cNvPr>
          <p:cNvPicPr>
            <a:picLocks noChangeAspect="1"/>
          </p:cNvPicPr>
          <p:nvPr userDrawn="1"/>
        </p:nvPicPr>
        <p:blipFill>
          <a:blip r:embed="rId2"/>
          <a:stretch>
            <a:fillRect/>
          </a:stretch>
        </p:blipFill>
        <p:spPr>
          <a:xfrm>
            <a:off x="1824602" y="5478504"/>
            <a:ext cx="1225550" cy="1397000"/>
          </a:xfrm>
          <a:prstGeom prst="rect">
            <a:avLst/>
          </a:prstGeom>
        </p:spPr>
      </p:pic>
      <p:sp>
        <p:nvSpPr>
          <p:cNvPr id="3" name="Text Placeholder 2">
            <a:extLst>
              <a:ext uri="{FF2B5EF4-FFF2-40B4-BE49-F238E27FC236}">
                <a16:creationId xmlns:a16="http://schemas.microsoft.com/office/drawing/2014/main" id="{D6991236-F3F6-F540-A529-32CB00EFF274}"/>
              </a:ext>
            </a:extLst>
          </p:cNvPr>
          <p:cNvSpPr>
            <a:spLocks noGrp="1"/>
          </p:cNvSpPr>
          <p:nvPr>
            <p:ph type="body" idx="1" hasCustomPrompt="1"/>
          </p:nvPr>
        </p:nvSpPr>
        <p:spPr>
          <a:xfrm>
            <a:off x="5566610" y="1116755"/>
            <a:ext cx="5863389" cy="5147520"/>
          </a:xfrm>
        </p:spPr>
        <p:txBody>
          <a:bodyPr lIns="0" tIns="0" rIns="0" bIns="0">
            <a:noAutofit/>
          </a:bodyPr>
          <a:lstStyle>
            <a:lvl1pPr marL="411480" indent="-411480">
              <a:lnSpc>
                <a:spcPts val="2400"/>
              </a:lnSpc>
              <a:spcBef>
                <a:spcPts val="0"/>
              </a:spcBef>
              <a:spcAft>
                <a:spcPts val="1500"/>
              </a:spcAft>
              <a:buClr>
                <a:schemeClr val="bg1"/>
              </a:buClr>
              <a:buFontTx/>
              <a:buBlip>
                <a:blip r:embed="rId3"/>
              </a:buBlip>
              <a:tabLst/>
              <a:defRPr sz="2000" cap="none" baseline="0">
                <a:solidFill>
                  <a:schemeClr val="bg1"/>
                </a:solidFill>
                <a:latin typeface="+mn-lt"/>
              </a:defRPr>
            </a:lvl1pPr>
            <a:lvl2pPr marL="630238" indent="-182880">
              <a:lnSpc>
                <a:spcPts val="2400"/>
              </a:lnSpc>
              <a:spcBef>
                <a:spcPts val="0"/>
              </a:spcBef>
              <a:spcAft>
                <a:spcPts val="1200"/>
              </a:spcAft>
              <a:buFont typeface="Arial" panose="020B0604020202020204" pitchFamily="34" charset="0"/>
              <a:buChar char="•"/>
              <a:tabLst/>
              <a:defRPr sz="1800" i="1" baseline="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Bullet List</a:t>
            </a:r>
          </a:p>
          <a:p>
            <a:pPr lvl="1"/>
            <a:r>
              <a:rPr lang="en-US" dirty="0"/>
              <a:t>Secondary Bullet</a:t>
            </a:r>
          </a:p>
          <a:p>
            <a:pPr lvl="1"/>
            <a:endParaRPr lang="en-US" dirty="0"/>
          </a:p>
          <a:p>
            <a:pPr lvl="1"/>
            <a:endParaRPr lang="en-US" dirty="0"/>
          </a:p>
        </p:txBody>
      </p:sp>
      <p:pic>
        <p:nvPicPr>
          <p:cNvPr id="13" name="Picture 12">
            <a:extLst>
              <a:ext uri="{FF2B5EF4-FFF2-40B4-BE49-F238E27FC236}">
                <a16:creationId xmlns:a16="http://schemas.microsoft.com/office/drawing/2014/main" id="{AB571ED7-E306-D64F-A828-4065342CE8D2}"/>
              </a:ext>
            </a:extLst>
          </p:cNvPr>
          <p:cNvPicPr>
            <a:picLocks noChangeAspect="1"/>
          </p:cNvPicPr>
          <p:nvPr userDrawn="1"/>
        </p:nvPicPr>
        <p:blipFill>
          <a:blip r:embed="rId4">
            <a:alphaModFix amt="20000"/>
          </a:blip>
          <a:srcRect/>
          <a:stretch/>
        </p:blipFill>
        <p:spPr>
          <a:xfrm>
            <a:off x="4491533" y="5221117"/>
            <a:ext cx="6817765" cy="496658"/>
          </a:xfrm>
          <a:prstGeom prst="rect">
            <a:avLst/>
          </a:prstGeom>
        </p:spPr>
      </p:pic>
    </p:spTree>
    <p:extLst>
      <p:ext uri="{BB962C8B-B14F-4D97-AF65-F5344CB8AC3E}">
        <p14:creationId xmlns:p14="http://schemas.microsoft.com/office/powerpoint/2010/main" val="372329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accent1"/>
                </a:solidFill>
              </a:defRPr>
            </a:lvl1pPr>
          </a:lstStyle>
          <a:p>
            <a:r>
              <a:rPr lang="en-US" dirty="0"/>
              <a:t>Presentation Title Goes Here</a:t>
            </a:r>
          </a:p>
        </p:txBody>
      </p:sp>
      <p:sp>
        <p:nvSpPr>
          <p:cNvPr id="3" name="Text Placeholder 2">
            <a:extLst>
              <a:ext uri="{FF2B5EF4-FFF2-40B4-BE49-F238E27FC236}">
                <a16:creationId xmlns:a16="http://schemas.microsoft.com/office/drawing/2014/main" id="{D6991236-F3F6-F540-A529-32CB00EFF274}"/>
              </a:ext>
            </a:extLst>
          </p:cNvPr>
          <p:cNvSpPr>
            <a:spLocks noGrp="1"/>
          </p:cNvSpPr>
          <p:nvPr>
            <p:ph type="body" idx="1"/>
          </p:nvPr>
        </p:nvSpPr>
        <p:spPr>
          <a:xfrm>
            <a:off x="640080" y="2645156"/>
            <a:ext cx="2855976" cy="2064360"/>
          </a:xfrm>
        </p:spPr>
        <p:txBody>
          <a:bodyPr lIns="0" tIns="0" rIns="0" bIns="0">
            <a:noAutofit/>
          </a:bodyPr>
          <a:lstStyle>
            <a:lvl1pPr marL="0" indent="0">
              <a:lnSpc>
                <a:spcPts val="3300"/>
              </a:lnSpc>
              <a:buNone/>
              <a:defRPr sz="3500">
                <a:solidFill>
                  <a:schemeClr val="tx1">
                    <a:lumMod val="75000"/>
                    <a:lumOff val="2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Placeholder 16">
            <a:extLst>
              <a:ext uri="{FF2B5EF4-FFF2-40B4-BE49-F238E27FC236}">
                <a16:creationId xmlns:a16="http://schemas.microsoft.com/office/drawing/2014/main" id="{BA5D6520-B36D-BF4C-9C4B-66A63E1983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0228" y="781365"/>
            <a:ext cx="9932670" cy="5804642"/>
          </a:xfrm>
          <a:custGeom>
            <a:avLst/>
            <a:gdLst>
              <a:gd name="connsiteX0" fmla="*/ 0 w 11704320"/>
              <a:gd name="connsiteY0" fmla="*/ 5938623 h 5938623"/>
              <a:gd name="connsiteX1" fmla="*/ 1484656 w 11704320"/>
              <a:gd name="connsiteY1" fmla="*/ 0 h 5938623"/>
              <a:gd name="connsiteX2" fmla="*/ 11704320 w 11704320"/>
              <a:gd name="connsiteY2" fmla="*/ 0 h 5938623"/>
              <a:gd name="connsiteX3" fmla="*/ 10219664 w 11704320"/>
              <a:gd name="connsiteY3" fmla="*/ 593862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6251 w 11704320"/>
              <a:gd name="connsiteY3" fmla="*/ 591830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703025 w 11704320"/>
              <a:gd name="connsiteY3" fmla="*/ 5925076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28251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34601 h 5938623"/>
              <a:gd name="connsiteX4" fmla="*/ 0 w 11704320"/>
              <a:gd name="connsiteY4" fmla="*/ 5938623 h 5938623"/>
              <a:gd name="connsiteX0" fmla="*/ 1766544 w 10219664"/>
              <a:gd name="connsiteY0" fmla="*/ 5773523 h 5934601"/>
              <a:gd name="connsiteX1" fmla="*/ 0 w 10219664"/>
              <a:gd name="connsiteY1" fmla="*/ 0 h 5934601"/>
              <a:gd name="connsiteX2" fmla="*/ 10219664 w 10219664"/>
              <a:gd name="connsiteY2" fmla="*/ 0 h 5934601"/>
              <a:gd name="connsiteX3" fmla="*/ 10215194 w 10219664"/>
              <a:gd name="connsiteY3" fmla="*/ 5934601 h 5934601"/>
              <a:gd name="connsiteX4" fmla="*/ 1766544 w 10219664"/>
              <a:gd name="connsiteY4" fmla="*/ 5773523 h 5934601"/>
              <a:gd name="connsiteX0" fmla="*/ 290169 w 10219664"/>
              <a:gd name="connsiteY0" fmla="*/ 5932273 h 5934601"/>
              <a:gd name="connsiteX1" fmla="*/ 0 w 10219664"/>
              <a:gd name="connsiteY1" fmla="*/ 0 h 5934601"/>
              <a:gd name="connsiteX2" fmla="*/ 10219664 w 10219664"/>
              <a:gd name="connsiteY2" fmla="*/ 0 h 5934601"/>
              <a:gd name="connsiteX3" fmla="*/ 10215194 w 10219664"/>
              <a:gd name="connsiteY3" fmla="*/ 5934601 h 5934601"/>
              <a:gd name="connsiteX4" fmla="*/ 290169 w 10219664"/>
              <a:gd name="connsiteY4" fmla="*/ 5932273 h 5934601"/>
              <a:gd name="connsiteX0" fmla="*/ 0 w 9929495"/>
              <a:gd name="connsiteY0" fmla="*/ 5932273 h 5934601"/>
              <a:gd name="connsiteX1" fmla="*/ 2986431 w 9929495"/>
              <a:gd name="connsiteY1" fmla="*/ 6350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707156 w 9929495"/>
              <a:gd name="connsiteY1" fmla="*/ 333375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542056 w 9929495"/>
              <a:gd name="connsiteY1" fmla="*/ 0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2272"/>
              <a:gd name="connsiteX1" fmla="*/ 3542056 w 9929495"/>
              <a:gd name="connsiteY1" fmla="*/ 0 h 5932272"/>
              <a:gd name="connsiteX2" fmla="*/ 9929495 w 9929495"/>
              <a:gd name="connsiteY2" fmla="*/ 0 h 5932272"/>
              <a:gd name="connsiteX3" fmla="*/ 9925025 w 9929495"/>
              <a:gd name="connsiteY3" fmla="*/ 5847014 h 5932272"/>
              <a:gd name="connsiteX4" fmla="*/ 0 w 9929495"/>
              <a:gd name="connsiteY4" fmla="*/ 5932273 h 5932272"/>
              <a:gd name="connsiteX0" fmla="*/ 0 w 9931983"/>
              <a:gd name="connsiteY0" fmla="*/ 5932273 h 5932273"/>
              <a:gd name="connsiteX1" fmla="*/ 3542056 w 9931983"/>
              <a:gd name="connsiteY1" fmla="*/ 0 h 5932273"/>
              <a:gd name="connsiteX2" fmla="*/ 9929495 w 9931983"/>
              <a:gd name="connsiteY2" fmla="*/ 0 h 5932273"/>
              <a:gd name="connsiteX3" fmla="*/ 9931375 w 9931983"/>
              <a:gd name="connsiteY3" fmla="*/ 5928114 h 5932273"/>
              <a:gd name="connsiteX4" fmla="*/ 0 w 9931983"/>
              <a:gd name="connsiteY4" fmla="*/ 5932273 h 5932273"/>
              <a:gd name="connsiteX0" fmla="*/ 0 w 9900233"/>
              <a:gd name="connsiteY0" fmla="*/ 5877125 h 5928114"/>
              <a:gd name="connsiteX1" fmla="*/ 3510306 w 9900233"/>
              <a:gd name="connsiteY1" fmla="*/ 0 h 5928114"/>
              <a:gd name="connsiteX2" fmla="*/ 9897745 w 9900233"/>
              <a:gd name="connsiteY2" fmla="*/ 0 h 5928114"/>
              <a:gd name="connsiteX3" fmla="*/ 9899625 w 9900233"/>
              <a:gd name="connsiteY3" fmla="*/ 5928114 h 5928114"/>
              <a:gd name="connsiteX4" fmla="*/ 0 w 9900233"/>
              <a:gd name="connsiteY4" fmla="*/ 5877125 h 5928114"/>
              <a:gd name="connsiteX0" fmla="*/ 0 w 9935158"/>
              <a:gd name="connsiteY0" fmla="*/ 5932272 h 5932272"/>
              <a:gd name="connsiteX1" fmla="*/ 3545231 w 9935158"/>
              <a:gd name="connsiteY1" fmla="*/ 0 h 5932272"/>
              <a:gd name="connsiteX2" fmla="*/ 9932670 w 9935158"/>
              <a:gd name="connsiteY2" fmla="*/ 0 h 5932272"/>
              <a:gd name="connsiteX3" fmla="*/ 9934550 w 9935158"/>
              <a:gd name="connsiteY3" fmla="*/ 5928114 h 5932272"/>
              <a:gd name="connsiteX4" fmla="*/ 0 w 9935158"/>
              <a:gd name="connsiteY4" fmla="*/ 5932272 h 5932272"/>
              <a:gd name="connsiteX0" fmla="*/ 0 w 9935158"/>
              <a:gd name="connsiteY0" fmla="*/ 5938760 h 5938760"/>
              <a:gd name="connsiteX1" fmla="*/ 3545231 w 9935158"/>
              <a:gd name="connsiteY1" fmla="*/ 0 h 5938760"/>
              <a:gd name="connsiteX2" fmla="*/ 9932670 w 9935158"/>
              <a:gd name="connsiteY2" fmla="*/ 0 h 5938760"/>
              <a:gd name="connsiteX3" fmla="*/ 9934550 w 9935158"/>
              <a:gd name="connsiteY3" fmla="*/ 5928114 h 5938760"/>
              <a:gd name="connsiteX4" fmla="*/ 0 w 9935158"/>
              <a:gd name="connsiteY4" fmla="*/ 5938760 h 5938760"/>
              <a:gd name="connsiteX0" fmla="*/ 0 w 9935158"/>
              <a:gd name="connsiteY0" fmla="*/ 5935516 h 5935516"/>
              <a:gd name="connsiteX1" fmla="*/ 3545231 w 9935158"/>
              <a:gd name="connsiteY1" fmla="*/ 0 h 5935516"/>
              <a:gd name="connsiteX2" fmla="*/ 9932670 w 9935158"/>
              <a:gd name="connsiteY2" fmla="*/ 0 h 5935516"/>
              <a:gd name="connsiteX3" fmla="*/ 9934550 w 9935158"/>
              <a:gd name="connsiteY3" fmla="*/ 5928114 h 5935516"/>
              <a:gd name="connsiteX4" fmla="*/ 0 w 9935158"/>
              <a:gd name="connsiteY4" fmla="*/ 5935516 h 5935516"/>
              <a:gd name="connsiteX0" fmla="*/ 0 w 9931983"/>
              <a:gd name="connsiteY0" fmla="*/ 5932272 h 5932272"/>
              <a:gd name="connsiteX1" fmla="*/ 3542056 w 9931983"/>
              <a:gd name="connsiteY1" fmla="*/ 0 h 5932272"/>
              <a:gd name="connsiteX2" fmla="*/ 9929495 w 9931983"/>
              <a:gd name="connsiteY2" fmla="*/ 0 h 5932272"/>
              <a:gd name="connsiteX3" fmla="*/ 9931375 w 9931983"/>
              <a:gd name="connsiteY3" fmla="*/ 5928114 h 5932272"/>
              <a:gd name="connsiteX4" fmla="*/ 0 w 9931983"/>
              <a:gd name="connsiteY4" fmla="*/ 5932272 h 5932272"/>
              <a:gd name="connsiteX0" fmla="*/ 0 w 9941193"/>
              <a:gd name="connsiteY0" fmla="*/ 5932272 h 5937847"/>
              <a:gd name="connsiteX1" fmla="*/ 3542056 w 9941193"/>
              <a:gd name="connsiteY1" fmla="*/ 0 h 5937847"/>
              <a:gd name="connsiteX2" fmla="*/ 9929495 w 9941193"/>
              <a:gd name="connsiteY2" fmla="*/ 0 h 5937847"/>
              <a:gd name="connsiteX3" fmla="*/ 9940900 w 9941193"/>
              <a:gd name="connsiteY3" fmla="*/ 5937847 h 5937847"/>
              <a:gd name="connsiteX4" fmla="*/ 0 w 9941193"/>
              <a:gd name="connsiteY4" fmla="*/ 5932272 h 5937847"/>
              <a:gd name="connsiteX0" fmla="*/ 0 w 9941508"/>
              <a:gd name="connsiteY0" fmla="*/ 5932272 h 5937847"/>
              <a:gd name="connsiteX1" fmla="*/ 3542056 w 9941508"/>
              <a:gd name="connsiteY1" fmla="*/ 0 h 5937847"/>
              <a:gd name="connsiteX2" fmla="*/ 9939020 w 9941508"/>
              <a:gd name="connsiteY2" fmla="*/ 3244 h 5937847"/>
              <a:gd name="connsiteX3" fmla="*/ 9940900 w 9941508"/>
              <a:gd name="connsiteY3" fmla="*/ 5937847 h 5937847"/>
              <a:gd name="connsiteX4" fmla="*/ 0 w 9941508"/>
              <a:gd name="connsiteY4" fmla="*/ 5932272 h 5937847"/>
              <a:gd name="connsiteX0" fmla="*/ 0 w 9941508"/>
              <a:gd name="connsiteY0" fmla="*/ 5929028 h 5934603"/>
              <a:gd name="connsiteX1" fmla="*/ 3608731 w 9941508"/>
              <a:gd name="connsiteY1" fmla="*/ 32440 h 5934603"/>
              <a:gd name="connsiteX2" fmla="*/ 9939020 w 9941508"/>
              <a:gd name="connsiteY2" fmla="*/ 0 h 5934603"/>
              <a:gd name="connsiteX3" fmla="*/ 9940900 w 9941508"/>
              <a:gd name="connsiteY3" fmla="*/ 5934603 h 5934603"/>
              <a:gd name="connsiteX4" fmla="*/ 0 w 9941508"/>
              <a:gd name="connsiteY4" fmla="*/ 5929028 h 5934603"/>
              <a:gd name="connsiteX0" fmla="*/ 0 w 9941508"/>
              <a:gd name="connsiteY0" fmla="*/ 5929028 h 5934603"/>
              <a:gd name="connsiteX1" fmla="*/ 3551581 w 9941508"/>
              <a:gd name="connsiteY1" fmla="*/ 0 h 5934603"/>
              <a:gd name="connsiteX2" fmla="*/ 9939020 w 9941508"/>
              <a:gd name="connsiteY2" fmla="*/ 0 h 5934603"/>
              <a:gd name="connsiteX3" fmla="*/ 9940900 w 9941508"/>
              <a:gd name="connsiteY3" fmla="*/ 5934603 h 5934603"/>
              <a:gd name="connsiteX4" fmla="*/ 0 w 9941508"/>
              <a:gd name="connsiteY4" fmla="*/ 5929028 h 5934603"/>
              <a:gd name="connsiteX0" fmla="*/ 0 w 9811333"/>
              <a:gd name="connsiteY0" fmla="*/ 5864149 h 5934603"/>
              <a:gd name="connsiteX1" fmla="*/ 3421406 w 9811333"/>
              <a:gd name="connsiteY1" fmla="*/ 0 h 5934603"/>
              <a:gd name="connsiteX2" fmla="*/ 9808845 w 9811333"/>
              <a:gd name="connsiteY2" fmla="*/ 0 h 5934603"/>
              <a:gd name="connsiteX3" fmla="*/ 9810725 w 9811333"/>
              <a:gd name="connsiteY3" fmla="*/ 5934603 h 5934603"/>
              <a:gd name="connsiteX4" fmla="*/ 0 w 9811333"/>
              <a:gd name="connsiteY4" fmla="*/ 5864149 h 5934603"/>
              <a:gd name="connsiteX0" fmla="*/ 0 w 9938333"/>
              <a:gd name="connsiteY0" fmla="*/ 5935516 h 5935516"/>
              <a:gd name="connsiteX1" fmla="*/ 3548406 w 9938333"/>
              <a:gd name="connsiteY1" fmla="*/ 0 h 5935516"/>
              <a:gd name="connsiteX2" fmla="*/ 9935845 w 9938333"/>
              <a:gd name="connsiteY2" fmla="*/ 0 h 5935516"/>
              <a:gd name="connsiteX3" fmla="*/ 9937725 w 9938333"/>
              <a:gd name="connsiteY3" fmla="*/ 5934603 h 5935516"/>
              <a:gd name="connsiteX4" fmla="*/ 0 w 9938333"/>
              <a:gd name="connsiteY4" fmla="*/ 5935516 h 5935516"/>
              <a:gd name="connsiteX0" fmla="*/ 0 w 9935158"/>
              <a:gd name="connsiteY0" fmla="*/ 5929028 h 5934603"/>
              <a:gd name="connsiteX1" fmla="*/ 3545231 w 9935158"/>
              <a:gd name="connsiteY1" fmla="*/ 0 h 5934603"/>
              <a:gd name="connsiteX2" fmla="*/ 9932670 w 9935158"/>
              <a:gd name="connsiteY2" fmla="*/ 0 h 5934603"/>
              <a:gd name="connsiteX3" fmla="*/ 9934550 w 9935158"/>
              <a:gd name="connsiteY3" fmla="*/ 5934603 h 5934603"/>
              <a:gd name="connsiteX4" fmla="*/ 0 w 9935158"/>
              <a:gd name="connsiteY4" fmla="*/ 5929028 h 5934603"/>
              <a:gd name="connsiteX0" fmla="*/ 0 w 9932670"/>
              <a:gd name="connsiteY0" fmla="*/ 5929028 h 5929028"/>
              <a:gd name="connsiteX1" fmla="*/ 3545231 w 9932670"/>
              <a:gd name="connsiteY1" fmla="*/ 0 h 5929028"/>
              <a:gd name="connsiteX2" fmla="*/ 9932670 w 9932670"/>
              <a:gd name="connsiteY2" fmla="*/ 0 h 5929028"/>
              <a:gd name="connsiteX3" fmla="*/ 9899625 w 9932670"/>
              <a:gd name="connsiteY3" fmla="*/ 5885943 h 5929028"/>
              <a:gd name="connsiteX4" fmla="*/ 0 w 9932670"/>
              <a:gd name="connsiteY4" fmla="*/ 5929028 h 5929028"/>
              <a:gd name="connsiteX0" fmla="*/ 0 w 9899978"/>
              <a:gd name="connsiteY0" fmla="*/ 5929028 h 5929028"/>
              <a:gd name="connsiteX1" fmla="*/ 3545231 w 9899978"/>
              <a:gd name="connsiteY1" fmla="*/ 0 h 5929028"/>
              <a:gd name="connsiteX2" fmla="*/ 9891395 w 9899978"/>
              <a:gd name="connsiteY2" fmla="*/ 29196 h 5929028"/>
              <a:gd name="connsiteX3" fmla="*/ 9899625 w 9899978"/>
              <a:gd name="connsiteY3" fmla="*/ 5885943 h 5929028"/>
              <a:gd name="connsiteX4" fmla="*/ 0 w 9899978"/>
              <a:gd name="connsiteY4" fmla="*/ 5929028 h 5929028"/>
              <a:gd name="connsiteX0" fmla="*/ 0 w 9929495"/>
              <a:gd name="connsiteY0" fmla="*/ 5929028 h 5929028"/>
              <a:gd name="connsiteX1" fmla="*/ 3545231 w 9929495"/>
              <a:gd name="connsiteY1" fmla="*/ 0 h 5929028"/>
              <a:gd name="connsiteX2" fmla="*/ 9929495 w 9929495"/>
              <a:gd name="connsiteY2" fmla="*/ 0 h 5929028"/>
              <a:gd name="connsiteX3" fmla="*/ 9899625 w 9929495"/>
              <a:gd name="connsiteY3" fmla="*/ 5885943 h 5929028"/>
              <a:gd name="connsiteX4" fmla="*/ 0 w 9929495"/>
              <a:gd name="connsiteY4" fmla="*/ 5929028 h 5929028"/>
              <a:gd name="connsiteX0" fmla="*/ 0 w 9929495"/>
              <a:gd name="connsiteY0" fmla="*/ 5929028 h 5931359"/>
              <a:gd name="connsiteX1" fmla="*/ 3545231 w 9929495"/>
              <a:gd name="connsiteY1" fmla="*/ 0 h 5931359"/>
              <a:gd name="connsiteX2" fmla="*/ 9929495 w 9929495"/>
              <a:gd name="connsiteY2" fmla="*/ 0 h 5931359"/>
              <a:gd name="connsiteX3" fmla="*/ 9928200 w 9929495"/>
              <a:gd name="connsiteY3" fmla="*/ 5931359 h 5931359"/>
              <a:gd name="connsiteX4" fmla="*/ 0 w 9929495"/>
              <a:gd name="connsiteY4" fmla="*/ 5929028 h 5931359"/>
              <a:gd name="connsiteX0" fmla="*/ 0 w 9931983"/>
              <a:gd name="connsiteY0" fmla="*/ 5929028 h 5934603"/>
              <a:gd name="connsiteX1" fmla="*/ 3545231 w 9931983"/>
              <a:gd name="connsiteY1" fmla="*/ 0 h 5934603"/>
              <a:gd name="connsiteX2" fmla="*/ 9929495 w 9931983"/>
              <a:gd name="connsiteY2" fmla="*/ 0 h 5934603"/>
              <a:gd name="connsiteX3" fmla="*/ 9931375 w 9931983"/>
              <a:gd name="connsiteY3" fmla="*/ 5934603 h 5934603"/>
              <a:gd name="connsiteX4" fmla="*/ 0 w 9931983"/>
              <a:gd name="connsiteY4" fmla="*/ 5929028 h 5934603"/>
              <a:gd name="connsiteX0" fmla="*/ 0 w 9931983"/>
              <a:gd name="connsiteY0" fmla="*/ 5929028 h 5931359"/>
              <a:gd name="connsiteX1" fmla="*/ 3545231 w 9931983"/>
              <a:gd name="connsiteY1" fmla="*/ 0 h 5931359"/>
              <a:gd name="connsiteX2" fmla="*/ 9929495 w 9931983"/>
              <a:gd name="connsiteY2" fmla="*/ 0 h 5931359"/>
              <a:gd name="connsiteX3" fmla="*/ 9931375 w 9931983"/>
              <a:gd name="connsiteY3" fmla="*/ 5931359 h 5931359"/>
              <a:gd name="connsiteX4" fmla="*/ 0 w 9931983"/>
              <a:gd name="connsiteY4" fmla="*/ 5929028 h 5931359"/>
              <a:gd name="connsiteX0" fmla="*/ 0 w 9931456"/>
              <a:gd name="connsiteY0" fmla="*/ 5929028 h 5931359"/>
              <a:gd name="connsiteX1" fmla="*/ 3545231 w 9931456"/>
              <a:gd name="connsiteY1" fmla="*/ 0 h 5931359"/>
              <a:gd name="connsiteX2" fmla="*/ 9872345 w 9931456"/>
              <a:gd name="connsiteY2" fmla="*/ 55148 h 5931359"/>
              <a:gd name="connsiteX3" fmla="*/ 9931375 w 9931456"/>
              <a:gd name="connsiteY3" fmla="*/ 5931359 h 5931359"/>
              <a:gd name="connsiteX4" fmla="*/ 0 w 9931456"/>
              <a:gd name="connsiteY4" fmla="*/ 5929028 h 5931359"/>
              <a:gd name="connsiteX0" fmla="*/ 0 w 9931983"/>
              <a:gd name="connsiteY0" fmla="*/ 5929028 h 5931359"/>
              <a:gd name="connsiteX1" fmla="*/ 3545231 w 9931983"/>
              <a:gd name="connsiteY1" fmla="*/ 0 h 5931359"/>
              <a:gd name="connsiteX2" fmla="*/ 9929495 w 9931983"/>
              <a:gd name="connsiteY2" fmla="*/ 0 h 5931359"/>
              <a:gd name="connsiteX3" fmla="*/ 9931375 w 9931983"/>
              <a:gd name="connsiteY3" fmla="*/ 5931359 h 5931359"/>
              <a:gd name="connsiteX4" fmla="*/ 0 w 9931983"/>
              <a:gd name="connsiteY4" fmla="*/ 5929028 h 5931359"/>
              <a:gd name="connsiteX0" fmla="*/ 0 w 9932670"/>
              <a:gd name="connsiteY0" fmla="*/ 5929028 h 5931359"/>
              <a:gd name="connsiteX1" fmla="*/ 3545231 w 9932670"/>
              <a:gd name="connsiteY1" fmla="*/ 0 h 5931359"/>
              <a:gd name="connsiteX2" fmla="*/ 9932670 w 9932670"/>
              <a:gd name="connsiteY2" fmla="*/ 0 h 5931359"/>
              <a:gd name="connsiteX3" fmla="*/ 9931375 w 9932670"/>
              <a:gd name="connsiteY3" fmla="*/ 5931359 h 5931359"/>
              <a:gd name="connsiteX4" fmla="*/ 0 w 9932670"/>
              <a:gd name="connsiteY4" fmla="*/ 5929028 h 59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2670" h="5931359">
                <a:moveTo>
                  <a:pt x="0" y="5929028"/>
                </a:moveTo>
                <a:lnTo>
                  <a:pt x="3545231" y="0"/>
                </a:lnTo>
                <a:lnTo>
                  <a:pt x="9932670" y="0"/>
                </a:lnTo>
                <a:cubicBezTo>
                  <a:pt x="9929980" y="1972768"/>
                  <a:pt x="9934065" y="3958591"/>
                  <a:pt x="9931375" y="5931359"/>
                </a:cubicBezTo>
                <a:lnTo>
                  <a:pt x="0" y="5929028"/>
                </a:lnTo>
                <a:close/>
              </a:path>
            </a:pathLst>
          </a:custGeom>
          <a:solidFill>
            <a:schemeClr val="bg1">
              <a:lumMod val="95000"/>
            </a:schemeClr>
          </a:solidFill>
        </p:spPr>
      </p:pic>
    </p:spTree>
    <p:extLst>
      <p:ext uri="{BB962C8B-B14F-4D97-AF65-F5344CB8AC3E}">
        <p14:creationId xmlns:p14="http://schemas.microsoft.com/office/powerpoint/2010/main" val="3941393278"/>
      </p:ext>
    </p:extLst>
  </p:cSld>
  <p:clrMapOvr>
    <a:masterClrMapping/>
  </p:clrMapOvr>
  <p:extLst>
    <p:ext uri="{DCECCB84-F9BA-43D5-87BE-67443E8EF086}">
      <p15:sldGuideLst xmlns:p15="http://schemas.microsoft.com/office/powerpoint/2012/main">
        <p15:guide id="1" orient="horz" pos="480">
          <p15:clr>
            <a:srgbClr val="FBAE40"/>
          </p15:clr>
        </p15:guide>
        <p15:guide id="2" pos="7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No Dropshad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accent1"/>
                </a:solidFill>
              </a:defRPr>
            </a:lvl1pPr>
          </a:lstStyle>
          <a:p>
            <a:r>
              <a:rPr lang="en-US" dirty="0"/>
              <a:t>CLICK TO EDIT MASTER TITLE STYLE</a:t>
            </a:r>
          </a:p>
        </p:txBody>
      </p:sp>
      <p:sp>
        <p:nvSpPr>
          <p:cNvPr id="10" name="Parallelogram 10">
            <a:extLst>
              <a:ext uri="{FF2B5EF4-FFF2-40B4-BE49-F238E27FC236}">
                <a16:creationId xmlns:a16="http://schemas.microsoft.com/office/drawing/2014/main" id="{40FF014C-0097-1343-9356-BA89DC453589}"/>
              </a:ext>
            </a:extLst>
          </p:cNvPr>
          <p:cNvSpPr/>
          <p:nvPr userDrawn="1"/>
        </p:nvSpPr>
        <p:spPr>
          <a:xfrm>
            <a:off x="1888639" y="778501"/>
            <a:ext cx="9929495" cy="5808415"/>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9411"/>
              <a:gd name="connsiteY0" fmla="*/ 5927286 h 5941918"/>
              <a:gd name="connsiteX1" fmla="*/ 3531908 w 9919411"/>
              <a:gd name="connsiteY1" fmla="*/ 0 h 5941918"/>
              <a:gd name="connsiteX2" fmla="*/ 9919411 w 9919411"/>
              <a:gd name="connsiteY2" fmla="*/ 5705 h 5941918"/>
              <a:gd name="connsiteX3" fmla="*/ 9906116 w 9919411"/>
              <a:gd name="connsiteY3" fmla="*/ 5941918 h 5941918"/>
              <a:gd name="connsiteX4" fmla="*/ 0 w 9919411"/>
              <a:gd name="connsiteY4" fmla="*/ 5927286 h 594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9411" h="5941918">
                <a:moveTo>
                  <a:pt x="0" y="5927286"/>
                </a:moveTo>
                <a:lnTo>
                  <a:pt x="3531908" y="0"/>
                </a:lnTo>
                <a:lnTo>
                  <a:pt x="9919411" y="5705"/>
                </a:lnTo>
                <a:cubicBezTo>
                  <a:pt x="9914979" y="1979029"/>
                  <a:pt x="9910548" y="3968594"/>
                  <a:pt x="9906116" y="5941918"/>
                </a:cubicBezTo>
                <a:lnTo>
                  <a:pt x="0" y="592728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04014A34-4BA1-B44F-A5D9-77B1C09FCFC0}"/>
              </a:ext>
            </a:extLst>
          </p:cNvPr>
          <p:cNvPicPr>
            <a:picLocks noChangeAspect="1"/>
          </p:cNvPicPr>
          <p:nvPr userDrawn="1"/>
        </p:nvPicPr>
        <p:blipFill>
          <a:blip r:embed="rId2"/>
          <a:stretch>
            <a:fillRect/>
          </a:stretch>
        </p:blipFill>
        <p:spPr>
          <a:xfrm>
            <a:off x="1824602" y="5478504"/>
            <a:ext cx="1225550" cy="1397000"/>
          </a:xfrm>
          <a:prstGeom prst="rect">
            <a:avLst/>
          </a:prstGeom>
        </p:spPr>
      </p:pic>
      <p:sp>
        <p:nvSpPr>
          <p:cNvPr id="3" name="Text Placeholder 2">
            <a:extLst>
              <a:ext uri="{FF2B5EF4-FFF2-40B4-BE49-F238E27FC236}">
                <a16:creationId xmlns:a16="http://schemas.microsoft.com/office/drawing/2014/main" id="{D6991236-F3F6-F540-A529-32CB00EFF274}"/>
              </a:ext>
            </a:extLst>
          </p:cNvPr>
          <p:cNvSpPr>
            <a:spLocks noGrp="1"/>
          </p:cNvSpPr>
          <p:nvPr>
            <p:ph type="body" idx="1" hasCustomPrompt="1"/>
          </p:nvPr>
        </p:nvSpPr>
        <p:spPr>
          <a:xfrm>
            <a:off x="5566610" y="1657771"/>
            <a:ext cx="5863389" cy="465157"/>
          </a:xfrm>
        </p:spPr>
        <p:txBody>
          <a:bodyPr lIns="0" tIns="0" rIns="0" bIns="0" anchor="t" anchorCtr="0">
            <a:noAutofit/>
          </a:bodyPr>
          <a:lstStyle>
            <a:lvl1pPr marL="0" indent="0" algn="r">
              <a:lnSpc>
                <a:spcPts val="3000"/>
              </a:lnSpc>
              <a:spcBef>
                <a:spcPts val="0"/>
              </a:spcBef>
              <a:spcAft>
                <a:spcPts val="1500"/>
              </a:spcAft>
              <a:buClr>
                <a:schemeClr val="accent1"/>
              </a:buClr>
              <a:buFont typeface="Wingdings" pitchFamily="2" charset="2"/>
              <a:buNone/>
              <a:tabLst/>
              <a:defRPr sz="1800" b="1" cap="all" baseline="0">
                <a:solidFill>
                  <a:srgbClr val="363640"/>
                </a:solidFill>
                <a:latin typeface="+mj-lt"/>
              </a:defRPr>
            </a:lvl1pPr>
            <a:lvl2pPr marL="446088" indent="0">
              <a:lnSpc>
                <a:spcPts val="2400"/>
              </a:lnSpc>
              <a:spcBef>
                <a:spcPts val="0"/>
              </a:spcBef>
              <a:spcAft>
                <a:spcPts val="1000"/>
              </a:spcAft>
              <a:buFont typeface="Arial" panose="020B0604020202020204" pitchFamily="34" charset="0"/>
              <a:buNone/>
              <a:tabLst/>
              <a:defRPr sz="1700" i="1" baseline="0">
                <a:solidFill>
                  <a:schemeClr val="tx1">
                    <a:lumMod val="65000"/>
                    <a:lumOff val="3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2" name="Chart Placeholder 11">
            <a:extLst>
              <a:ext uri="{FF2B5EF4-FFF2-40B4-BE49-F238E27FC236}">
                <a16:creationId xmlns:a16="http://schemas.microsoft.com/office/drawing/2014/main" id="{8CF3F074-3DDC-FD4D-9A4E-5E90B6E97419}"/>
              </a:ext>
            </a:extLst>
          </p:cNvPr>
          <p:cNvSpPr>
            <a:spLocks noGrp="1"/>
          </p:cNvSpPr>
          <p:nvPr>
            <p:ph type="chart" sz="quarter" idx="14"/>
          </p:nvPr>
        </p:nvSpPr>
        <p:spPr>
          <a:xfrm>
            <a:off x="3379788" y="2276475"/>
            <a:ext cx="8050212" cy="3584575"/>
          </a:xfrm>
        </p:spPr>
        <p:txBody>
          <a:bodyPr/>
          <a:lstStyle/>
          <a:p>
            <a:r>
              <a:rPr lang="en-US" dirty="0"/>
              <a:t>Click icon to add chart</a:t>
            </a:r>
          </a:p>
        </p:txBody>
      </p:sp>
    </p:spTree>
    <p:extLst>
      <p:ext uri="{BB962C8B-B14F-4D97-AF65-F5344CB8AC3E}">
        <p14:creationId xmlns:p14="http://schemas.microsoft.com/office/powerpoint/2010/main" val="79290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ing No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6991236-F3F6-F540-A529-32CB00EFF274}"/>
              </a:ext>
            </a:extLst>
          </p:cNvPr>
          <p:cNvSpPr>
            <a:spLocks noGrp="1"/>
          </p:cNvSpPr>
          <p:nvPr>
            <p:ph type="body" idx="1"/>
          </p:nvPr>
        </p:nvSpPr>
        <p:spPr>
          <a:xfrm>
            <a:off x="640080" y="2645156"/>
            <a:ext cx="2855976" cy="2064360"/>
          </a:xfrm>
        </p:spPr>
        <p:txBody>
          <a:bodyPr lIns="0" tIns="0" rIns="0" bIns="0">
            <a:noAutofit/>
          </a:bodyPr>
          <a:lstStyle>
            <a:lvl1pPr marL="0" indent="0">
              <a:lnSpc>
                <a:spcPts val="3300"/>
              </a:lnSpc>
              <a:buNone/>
              <a:defRPr sz="3500">
                <a:solidFill>
                  <a:schemeClr val="tx1">
                    <a:lumMod val="75000"/>
                    <a:lumOff val="2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5A144AF2-6E96-CD44-9D2A-2C81BC281C79}"/>
              </a:ext>
            </a:extLst>
          </p:cNvPr>
          <p:cNvSpPr>
            <a:spLocks noGrp="1"/>
          </p:cNvSpPr>
          <p:nvPr>
            <p:ph type="pic" sz="quarter" idx="13"/>
          </p:nvPr>
        </p:nvSpPr>
        <p:spPr>
          <a:xfrm>
            <a:off x="1869313" y="773128"/>
            <a:ext cx="9929495" cy="5808415"/>
          </a:xfrm>
          <a:custGeom>
            <a:avLst/>
            <a:gdLst>
              <a:gd name="connsiteX0" fmla="*/ 0 w 11704320"/>
              <a:gd name="connsiteY0" fmla="*/ 5938623 h 5938623"/>
              <a:gd name="connsiteX1" fmla="*/ 1484656 w 11704320"/>
              <a:gd name="connsiteY1" fmla="*/ 0 h 5938623"/>
              <a:gd name="connsiteX2" fmla="*/ 11704320 w 11704320"/>
              <a:gd name="connsiteY2" fmla="*/ 0 h 5938623"/>
              <a:gd name="connsiteX3" fmla="*/ 10219664 w 11704320"/>
              <a:gd name="connsiteY3" fmla="*/ 593862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6251 w 11704320"/>
              <a:gd name="connsiteY3" fmla="*/ 5918303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703025 w 11704320"/>
              <a:gd name="connsiteY3" fmla="*/ 5925076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28251 h 5938623"/>
              <a:gd name="connsiteX4" fmla="*/ 0 w 11704320"/>
              <a:gd name="connsiteY4" fmla="*/ 5938623 h 5938623"/>
              <a:gd name="connsiteX0" fmla="*/ 0 w 11704320"/>
              <a:gd name="connsiteY0" fmla="*/ 5938623 h 5938623"/>
              <a:gd name="connsiteX1" fmla="*/ 1484656 w 11704320"/>
              <a:gd name="connsiteY1" fmla="*/ 0 h 5938623"/>
              <a:gd name="connsiteX2" fmla="*/ 11704320 w 11704320"/>
              <a:gd name="connsiteY2" fmla="*/ 0 h 5938623"/>
              <a:gd name="connsiteX3" fmla="*/ 11699850 w 11704320"/>
              <a:gd name="connsiteY3" fmla="*/ 5934601 h 5938623"/>
              <a:gd name="connsiteX4" fmla="*/ 0 w 11704320"/>
              <a:gd name="connsiteY4" fmla="*/ 5938623 h 5938623"/>
              <a:gd name="connsiteX0" fmla="*/ 1766544 w 10219664"/>
              <a:gd name="connsiteY0" fmla="*/ 5773523 h 5934601"/>
              <a:gd name="connsiteX1" fmla="*/ 0 w 10219664"/>
              <a:gd name="connsiteY1" fmla="*/ 0 h 5934601"/>
              <a:gd name="connsiteX2" fmla="*/ 10219664 w 10219664"/>
              <a:gd name="connsiteY2" fmla="*/ 0 h 5934601"/>
              <a:gd name="connsiteX3" fmla="*/ 10215194 w 10219664"/>
              <a:gd name="connsiteY3" fmla="*/ 5934601 h 5934601"/>
              <a:gd name="connsiteX4" fmla="*/ 1766544 w 10219664"/>
              <a:gd name="connsiteY4" fmla="*/ 5773523 h 5934601"/>
              <a:gd name="connsiteX0" fmla="*/ 290169 w 10219664"/>
              <a:gd name="connsiteY0" fmla="*/ 5932273 h 5934601"/>
              <a:gd name="connsiteX1" fmla="*/ 0 w 10219664"/>
              <a:gd name="connsiteY1" fmla="*/ 0 h 5934601"/>
              <a:gd name="connsiteX2" fmla="*/ 10219664 w 10219664"/>
              <a:gd name="connsiteY2" fmla="*/ 0 h 5934601"/>
              <a:gd name="connsiteX3" fmla="*/ 10215194 w 10219664"/>
              <a:gd name="connsiteY3" fmla="*/ 5934601 h 5934601"/>
              <a:gd name="connsiteX4" fmla="*/ 290169 w 10219664"/>
              <a:gd name="connsiteY4" fmla="*/ 5932273 h 5934601"/>
              <a:gd name="connsiteX0" fmla="*/ 0 w 9929495"/>
              <a:gd name="connsiteY0" fmla="*/ 5932273 h 5934601"/>
              <a:gd name="connsiteX1" fmla="*/ 2986431 w 9929495"/>
              <a:gd name="connsiteY1" fmla="*/ 6350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707156 w 9929495"/>
              <a:gd name="connsiteY1" fmla="*/ 333375 h 5934601"/>
              <a:gd name="connsiteX2" fmla="*/ 9929495 w 9929495"/>
              <a:gd name="connsiteY2" fmla="*/ 0 h 5934601"/>
              <a:gd name="connsiteX3" fmla="*/ 9925025 w 9929495"/>
              <a:gd name="connsiteY3" fmla="*/ 5934601 h 5934601"/>
              <a:gd name="connsiteX4" fmla="*/ 0 w 9929495"/>
              <a:gd name="connsiteY4" fmla="*/ 5932273 h 5934601"/>
              <a:gd name="connsiteX0" fmla="*/ 0 w 9929495"/>
              <a:gd name="connsiteY0" fmla="*/ 5932273 h 5934601"/>
              <a:gd name="connsiteX1" fmla="*/ 3542056 w 9929495"/>
              <a:gd name="connsiteY1" fmla="*/ 0 h 5934601"/>
              <a:gd name="connsiteX2" fmla="*/ 9929495 w 9929495"/>
              <a:gd name="connsiteY2" fmla="*/ 0 h 5934601"/>
              <a:gd name="connsiteX3" fmla="*/ 9925025 w 9929495"/>
              <a:gd name="connsiteY3" fmla="*/ 5934601 h 5934601"/>
              <a:gd name="connsiteX4" fmla="*/ 0 w 9929495"/>
              <a:gd name="connsiteY4" fmla="*/ 5932273 h 5934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495" h="5934601">
                <a:moveTo>
                  <a:pt x="0" y="5932273"/>
                </a:moveTo>
                <a:lnTo>
                  <a:pt x="3542056" y="0"/>
                </a:lnTo>
                <a:lnTo>
                  <a:pt x="9929495" y="0"/>
                </a:lnTo>
                <a:cubicBezTo>
                  <a:pt x="9926805" y="1972768"/>
                  <a:pt x="9927715" y="3961833"/>
                  <a:pt x="9925025" y="5934601"/>
                </a:cubicBezTo>
                <a:lnTo>
                  <a:pt x="0" y="5932273"/>
                </a:lnTo>
                <a:close/>
              </a:path>
            </a:pathLst>
          </a:custGeom>
          <a:solidFill>
            <a:schemeClr val="bg1">
              <a:lumMod val="95000"/>
            </a:schemeClr>
          </a:solidFill>
        </p:spPr>
        <p:txBody>
          <a:bodyPr>
            <a:noAutofit/>
          </a:bodyPr>
          <a:lstStyle>
            <a:lvl1pPr algn="r">
              <a:defRPr/>
            </a:lvl1pPr>
          </a:lstStyle>
          <a:p>
            <a:r>
              <a:rPr lang="en-US" dirty="0"/>
              <a:t>Click icon to add picture</a:t>
            </a:r>
          </a:p>
        </p:txBody>
      </p:sp>
      <p:sp>
        <p:nvSpPr>
          <p:cNvPr id="9" name="Text Placeholder 2">
            <a:extLst>
              <a:ext uri="{FF2B5EF4-FFF2-40B4-BE49-F238E27FC236}">
                <a16:creationId xmlns:a16="http://schemas.microsoft.com/office/drawing/2014/main" id="{4DCDCFCF-6541-C946-83A7-4062B5BF7158}"/>
              </a:ext>
            </a:extLst>
          </p:cNvPr>
          <p:cNvSpPr>
            <a:spLocks noGrp="1"/>
          </p:cNvSpPr>
          <p:nvPr>
            <p:ph type="body" idx="14" hasCustomPrompt="1"/>
          </p:nvPr>
        </p:nvSpPr>
        <p:spPr>
          <a:xfrm>
            <a:off x="5566610" y="1116756"/>
            <a:ext cx="5863389" cy="1963328"/>
          </a:xfrm>
        </p:spPr>
        <p:txBody>
          <a:bodyPr lIns="0" tIns="0" rIns="0" bIns="0">
            <a:noAutofit/>
          </a:bodyPr>
          <a:lstStyle>
            <a:lvl1pPr marL="411480" indent="-411480">
              <a:lnSpc>
                <a:spcPts val="3000"/>
              </a:lnSpc>
              <a:spcBef>
                <a:spcPts val="0"/>
              </a:spcBef>
              <a:spcAft>
                <a:spcPts val="0"/>
              </a:spcAft>
              <a:buClr>
                <a:schemeClr val="bg1"/>
              </a:buClr>
              <a:buFontTx/>
              <a:buBlip>
                <a:blip r:embed="rId2"/>
              </a:buBlip>
              <a:tabLst/>
              <a:defRPr sz="2500" b="1" cap="none" baseline="0">
                <a:solidFill>
                  <a:schemeClr val="bg1"/>
                </a:solidFill>
                <a:latin typeface="+mj-lt"/>
              </a:defRPr>
            </a:lvl1pPr>
            <a:lvl2pPr marL="406400" indent="0">
              <a:lnSpc>
                <a:spcPts val="3000"/>
              </a:lnSpc>
              <a:spcBef>
                <a:spcPts val="0"/>
              </a:spcBef>
              <a:spcAft>
                <a:spcPts val="1400"/>
              </a:spcAft>
              <a:buFont typeface="Arial" panose="020B0604020202020204" pitchFamily="34" charset="0"/>
              <a:buNone/>
              <a:tabLst/>
              <a:defRPr sz="2500" i="0" baseline="0">
                <a:solidFill>
                  <a:schemeClr val="bg1"/>
                </a:solidFill>
                <a:latin typeface="+mj-lt"/>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line</a:t>
            </a:r>
          </a:p>
        </p:txBody>
      </p:sp>
      <p:pic>
        <p:nvPicPr>
          <p:cNvPr id="7" name="Picture 6">
            <a:extLst>
              <a:ext uri="{FF2B5EF4-FFF2-40B4-BE49-F238E27FC236}">
                <a16:creationId xmlns:a16="http://schemas.microsoft.com/office/drawing/2014/main" id="{A06FFC1D-B1F7-AF40-BFA2-5B11E3306ED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spTree>
    <p:extLst>
      <p:ext uri="{BB962C8B-B14F-4D97-AF65-F5344CB8AC3E}">
        <p14:creationId xmlns:p14="http://schemas.microsoft.com/office/powerpoint/2010/main" val="120149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dient Sidebar - Bullet Large">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D1FC2FC5-4C69-794B-B4D4-CBF62772149A}"/>
              </a:ext>
            </a:extLst>
          </p:cNvPr>
          <p:cNvSpPr/>
          <p:nvPr userDrawn="1"/>
        </p:nvSpPr>
        <p:spPr>
          <a:xfrm>
            <a:off x="380374" y="780476"/>
            <a:ext cx="5049928" cy="5806440"/>
          </a:xfrm>
          <a:custGeom>
            <a:avLst/>
            <a:gdLst>
              <a:gd name="connsiteX0" fmla="*/ 0 w 11430000"/>
              <a:gd name="connsiteY0" fmla="*/ 0 h 5806440"/>
              <a:gd name="connsiteX1" fmla="*/ 11430000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146078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023414 w 11430000"/>
              <a:gd name="connsiteY1" fmla="*/ 5575 h 5806440"/>
              <a:gd name="connsiteX2" fmla="*/ 11430000 w 11430000"/>
              <a:gd name="connsiteY2" fmla="*/ 5806440 h 5806440"/>
              <a:gd name="connsiteX3" fmla="*/ 0 w 11430000"/>
              <a:gd name="connsiteY3" fmla="*/ 5806440 h 5806440"/>
              <a:gd name="connsiteX4" fmla="*/ 0 w 11430000"/>
              <a:gd name="connsiteY4" fmla="*/ 0 h 5806440"/>
              <a:gd name="connsiteX0" fmla="*/ 0 w 5023414"/>
              <a:gd name="connsiteY0" fmla="*/ 0 h 5806440"/>
              <a:gd name="connsiteX1" fmla="*/ 5023414 w 5023414"/>
              <a:gd name="connsiteY1" fmla="*/ 5575 h 5806440"/>
              <a:gd name="connsiteX2" fmla="*/ 1505415 w 5023414"/>
              <a:gd name="connsiteY2" fmla="*/ 5806440 h 5806440"/>
              <a:gd name="connsiteX3" fmla="*/ 0 w 5023414"/>
              <a:gd name="connsiteY3" fmla="*/ 5806440 h 5806440"/>
              <a:gd name="connsiteX4" fmla="*/ 0 w 5023414"/>
              <a:gd name="connsiteY4" fmla="*/ 0 h 5806440"/>
              <a:gd name="connsiteX0" fmla="*/ 0 w 5035290"/>
              <a:gd name="connsiteY0" fmla="*/ 363 h 5806803"/>
              <a:gd name="connsiteX1" fmla="*/ 5035290 w 5035290"/>
              <a:gd name="connsiteY1" fmla="*/ 0 h 5806803"/>
              <a:gd name="connsiteX2" fmla="*/ 1505415 w 5035290"/>
              <a:gd name="connsiteY2" fmla="*/ 5806803 h 5806803"/>
              <a:gd name="connsiteX3" fmla="*/ 0 w 5035290"/>
              <a:gd name="connsiteY3" fmla="*/ 5806803 h 5806803"/>
              <a:gd name="connsiteX4" fmla="*/ 0 w 5035290"/>
              <a:gd name="connsiteY4" fmla="*/ 363 h 5806803"/>
              <a:gd name="connsiteX0" fmla="*/ 0 w 5053103"/>
              <a:gd name="connsiteY0" fmla="*/ 6300 h 5812740"/>
              <a:gd name="connsiteX1" fmla="*/ 5053103 w 5053103"/>
              <a:gd name="connsiteY1" fmla="*/ 0 h 5812740"/>
              <a:gd name="connsiteX2" fmla="*/ 1505415 w 5053103"/>
              <a:gd name="connsiteY2" fmla="*/ 5812740 h 5812740"/>
              <a:gd name="connsiteX3" fmla="*/ 0 w 5053103"/>
              <a:gd name="connsiteY3" fmla="*/ 5812740 h 5812740"/>
              <a:gd name="connsiteX4" fmla="*/ 0 w 5053103"/>
              <a:gd name="connsiteY4" fmla="*/ 6300 h 5812740"/>
              <a:gd name="connsiteX0" fmla="*/ 0 w 5049928"/>
              <a:gd name="connsiteY0" fmla="*/ 0 h 5806440"/>
              <a:gd name="connsiteX1" fmla="*/ 5049928 w 5049928"/>
              <a:gd name="connsiteY1" fmla="*/ 50 h 5806440"/>
              <a:gd name="connsiteX2" fmla="*/ 1505415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508590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495890 w 5049928"/>
              <a:gd name="connsiteY2" fmla="*/ 5806440 h 5806440"/>
              <a:gd name="connsiteX3" fmla="*/ 0 w 5049928"/>
              <a:gd name="connsiteY3" fmla="*/ 5806440 h 5806440"/>
              <a:gd name="connsiteX4" fmla="*/ 0 w 5049928"/>
              <a:gd name="connsiteY4" fmla="*/ 0 h 580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28" h="5806440">
                <a:moveTo>
                  <a:pt x="0" y="0"/>
                </a:moveTo>
                <a:lnTo>
                  <a:pt x="5049928" y="50"/>
                </a:lnTo>
                <a:lnTo>
                  <a:pt x="1495890" y="5806440"/>
                </a:lnTo>
                <a:lnTo>
                  <a:pt x="0" y="5806440"/>
                </a:lnTo>
                <a:lnTo>
                  <a:pt x="0" y="0"/>
                </a:lnTo>
                <a:close/>
              </a:path>
            </a:pathLst>
          </a:custGeom>
          <a:gradFill flip="none" rotWithShape="1">
            <a:gsLst>
              <a:gs pos="38000">
                <a:schemeClr val="accent1"/>
              </a:gs>
              <a:gs pos="87000">
                <a:schemeClr val="accent5"/>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Parallelogram 10">
            <a:extLst>
              <a:ext uri="{FF2B5EF4-FFF2-40B4-BE49-F238E27FC236}">
                <a16:creationId xmlns:a16="http://schemas.microsoft.com/office/drawing/2014/main" id="{9D6045B6-07BC-B344-9065-B89DC91B848F}"/>
              </a:ext>
            </a:extLst>
          </p:cNvPr>
          <p:cNvSpPr/>
          <p:nvPr userDrawn="1"/>
        </p:nvSpPr>
        <p:spPr>
          <a:xfrm>
            <a:off x="1889198" y="781755"/>
            <a:ext cx="9930379" cy="5805161"/>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9411"/>
              <a:gd name="connsiteY0" fmla="*/ 5913971 h 5928603"/>
              <a:gd name="connsiteX1" fmla="*/ 3509154 w 9919411"/>
              <a:gd name="connsiteY1" fmla="*/ 0 h 5928603"/>
              <a:gd name="connsiteX2" fmla="*/ 9919411 w 9919411"/>
              <a:gd name="connsiteY2" fmla="*/ 8630 h 5928603"/>
              <a:gd name="connsiteX3" fmla="*/ 9906116 w 9919411"/>
              <a:gd name="connsiteY3" fmla="*/ 5928603 h 5928603"/>
              <a:gd name="connsiteX4" fmla="*/ 0 w 9919411"/>
              <a:gd name="connsiteY4" fmla="*/ 5913971 h 5928603"/>
              <a:gd name="connsiteX0" fmla="*/ 0 w 9919411"/>
              <a:gd name="connsiteY0" fmla="*/ 5923957 h 5938589"/>
              <a:gd name="connsiteX1" fmla="*/ 3509155 w 9919411"/>
              <a:gd name="connsiteY1" fmla="*/ 0 h 5938589"/>
              <a:gd name="connsiteX2" fmla="*/ 9919411 w 9919411"/>
              <a:gd name="connsiteY2" fmla="*/ 18616 h 5938589"/>
              <a:gd name="connsiteX3" fmla="*/ 9906116 w 9919411"/>
              <a:gd name="connsiteY3" fmla="*/ 5938589 h 5938589"/>
              <a:gd name="connsiteX4" fmla="*/ 0 w 9919411"/>
              <a:gd name="connsiteY4" fmla="*/ 5923957 h 5938589"/>
              <a:gd name="connsiteX0" fmla="*/ 0 w 9925913"/>
              <a:gd name="connsiteY0" fmla="*/ 5930615 h 5938589"/>
              <a:gd name="connsiteX1" fmla="*/ 3515657 w 9925913"/>
              <a:gd name="connsiteY1" fmla="*/ 0 h 5938589"/>
              <a:gd name="connsiteX2" fmla="*/ 9925913 w 9925913"/>
              <a:gd name="connsiteY2" fmla="*/ 18616 h 5938589"/>
              <a:gd name="connsiteX3" fmla="*/ 9912618 w 9925913"/>
              <a:gd name="connsiteY3" fmla="*/ 5938589 h 5938589"/>
              <a:gd name="connsiteX4" fmla="*/ 0 w 9925913"/>
              <a:gd name="connsiteY4" fmla="*/ 5930615 h 5938589"/>
              <a:gd name="connsiteX0" fmla="*/ 0 w 9925913"/>
              <a:gd name="connsiteY0" fmla="*/ 5930615 h 5938589"/>
              <a:gd name="connsiteX1" fmla="*/ 3515657 w 9925913"/>
              <a:gd name="connsiteY1" fmla="*/ 0 h 5938589"/>
              <a:gd name="connsiteX2" fmla="*/ 9925913 w 9925913"/>
              <a:gd name="connsiteY2" fmla="*/ 1971 h 5938589"/>
              <a:gd name="connsiteX3" fmla="*/ 9912618 w 9925913"/>
              <a:gd name="connsiteY3" fmla="*/ 5938589 h 5938589"/>
              <a:gd name="connsiteX4" fmla="*/ 0 w 9925913"/>
              <a:gd name="connsiteY4" fmla="*/ 5930615 h 5938589"/>
              <a:gd name="connsiteX0" fmla="*/ 0 w 9919412"/>
              <a:gd name="connsiteY0" fmla="*/ 5930615 h 5938589"/>
              <a:gd name="connsiteX1" fmla="*/ 3515657 w 9919412"/>
              <a:gd name="connsiteY1" fmla="*/ 0 h 5938589"/>
              <a:gd name="connsiteX2" fmla="*/ 9919412 w 9919412"/>
              <a:gd name="connsiteY2" fmla="*/ 1971 h 5938589"/>
              <a:gd name="connsiteX3" fmla="*/ 9912618 w 9919412"/>
              <a:gd name="connsiteY3" fmla="*/ 5938589 h 5938589"/>
              <a:gd name="connsiteX4" fmla="*/ 0 w 9919412"/>
              <a:gd name="connsiteY4" fmla="*/ 5930615 h 5938589"/>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45085"/>
              <a:gd name="connsiteX1" fmla="*/ 3515657 w 9920294"/>
              <a:gd name="connsiteY1" fmla="*/ 0 h 5945085"/>
              <a:gd name="connsiteX2" fmla="*/ 9919412 w 9920294"/>
              <a:gd name="connsiteY2" fmla="*/ 1971 h 5945085"/>
              <a:gd name="connsiteX3" fmla="*/ 9918961 w 9920294"/>
              <a:gd name="connsiteY3" fmla="*/ 5945085 h 5945085"/>
              <a:gd name="connsiteX4" fmla="*/ 0 w 9920294"/>
              <a:gd name="connsiteY4" fmla="*/ 5930615 h 5945085"/>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38589"/>
              <a:gd name="connsiteX1" fmla="*/ 3515657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 name="connsiteX0" fmla="*/ 0 w 9920294"/>
              <a:gd name="connsiteY0" fmla="*/ 5928644 h 5936618"/>
              <a:gd name="connsiteX1" fmla="*/ 3534688 w 9920294"/>
              <a:gd name="connsiteY1" fmla="*/ 1277 h 5936618"/>
              <a:gd name="connsiteX2" fmla="*/ 9919412 w 9920294"/>
              <a:gd name="connsiteY2" fmla="*/ 0 h 5936618"/>
              <a:gd name="connsiteX3" fmla="*/ 9918961 w 9920294"/>
              <a:gd name="connsiteY3" fmla="*/ 5936618 h 5936618"/>
              <a:gd name="connsiteX4" fmla="*/ 0 w 9920294"/>
              <a:gd name="connsiteY4" fmla="*/ 5928644 h 5936618"/>
              <a:gd name="connsiteX0" fmla="*/ 0 w 9920294"/>
              <a:gd name="connsiteY0" fmla="*/ 5930615 h 5938589"/>
              <a:gd name="connsiteX1" fmla="*/ 3537859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0294" h="5938589">
                <a:moveTo>
                  <a:pt x="0" y="5930615"/>
                </a:moveTo>
                <a:lnTo>
                  <a:pt x="3537859" y="0"/>
                </a:lnTo>
                <a:lnTo>
                  <a:pt x="9919412" y="1971"/>
                </a:lnTo>
                <a:cubicBezTo>
                  <a:pt x="9914980" y="1975295"/>
                  <a:pt x="9923393" y="3965265"/>
                  <a:pt x="9918961" y="5938589"/>
                </a:cubicBezTo>
                <a:lnTo>
                  <a:pt x="0" y="593061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4014A34-4BA1-B44F-A5D9-77B1C09FCF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pic>
        <p:nvPicPr>
          <p:cNvPr id="12" name="Picture 11">
            <a:extLst>
              <a:ext uri="{FF2B5EF4-FFF2-40B4-BE49-F238E27FC236}">
                <a16:creationId xmlns:a16="http://schemas.microsoft.com/office/drawing/2014/main" id="{22AD84DD-0E0F-444E-9644-EF8674E99DDC}"/>
              </a:ext>
            </a:extLst>
          </p:cNvPr>
          <p:cNvPicPr>
            <a:picLocks noChangeAspect="1"/>
          </p:cNvPicPr>
          <p:nvPr userDrawn="1"/>
        </p:nvPicPr>
        <p:blipFill>
          <a:blip r:embed="rId3" cstate="screen">
            <a:alphaModFix amt="15000"/>
            <a:extLst>
              <a:ext uri="{28A0092B-C50C-407E-A947-70E740481C1C}">
                <a14:useLocalDpi xmlns:a14="http://schemas.microsoft.com/office/drawing/2010/main"/>
              </a:ext>
            </a:extLst>
          </a:blip>
          <a:srcRect/>
          <a:stretch/>
        </p:blipFill>
        <p:spPr>
          <a:xfrm>
            <a:off x="685799" y="5954295"/>
            <a:ext cx="1009650" cy="508000"/>
          </a:xfrm>
          <a:prstGeom prst="rect">
            <a:avLst/>
          </a:prstGeom>
        </p:spPr>
      </p:pic>
      <p:sp>
        <p:nvSpPr>
          <p:cNvPr id="16" name="Text Placeholder 2">
            <a:extLst>
              <a:ext uri="{FF2B5EF4-FFF2-40B4-BE49-F238E27FC236}">
                <a16:creationId xmlns:a16="http://schemas.microsoft.com/office/drawing/2014/main" id="{54CE08F5-0594-A34D-8E70-7752AE414113}"/>
              </a:ext>
            </a:extLst>
          </p:cNvPr>
          <p:cNvSpPr>
            <a:spLocks noGrp="1"/>
          </p:cNvSpPr>
          <p:nvPr>
            <p:ph type="body" idx="1" hasCustomPrompt="1"/>
          </p:nvPr>
        </p:nvSpPr>
        <p:spPr>
          <a:xfrm>
            <a:off x="5566610" y="1116755"/>
            <a:ext cx="5863389" cy="4926598"/>
          </a:xfrm>
        </p:spPr>
        <p:txBody>
          <a:bodyPr lIns="0" tIns="0" rIns="0" bIns="0">
            <a:noAutofit/>
          </a:bodyPr>
          <a:lstStyle>
            <a:lvl1pPr marL="411480" indent="-411480">
              <a:lnSpc>
                <a:spcPts val="3000"/>
              </a:lnSpc>
              <a:spcBef>
                <a:spcPts val="0"/>
              </a:spcBef>
              <a:spcAft>
                <a:spcPts val="1500"/>
              </a:spcAft>
              <a:buClr>
                <a:schemeClr val="bg1">
                  <a:lumMod val="65000"/>
                </a:schemeClr>
              </a:buClr>
              <a:buFontTx/>
              <a:buBlip>
                <a:blip r:embed="rId4"/>
              </a:buBlip>
              <a:tabLst/>
              <a:defRPr sz="2500" cap="none" baseline="0">
                <a:solidFill>
                  <a:srgbClr val="363640"/>
                </a:solidFill>
                <a:latin typeface="+mj-lt"/>
              </a:defRPr>
            </a:lvl1pPr>
            <a:lvl2pPr marL="630238" indent="-201168">
              <a:lnSpc>
                <a:spcPts val="2400"/>
              </a:lnSpc>
              <a:spcBef>
                <a:spcPts val="0"/>
              </a:spcBef>
              <a:spcAft>
                <a:spcPts val="1400"/>
              </a:spcAft>
              <a:buFont typeface="Arial" panose="020B0604020202020204" pitchFamily="34" charset="0"/>
              <a:buChar char="•"/>
              <a:tabLst/>
              <a:defRPr sz="2000" i="1" baseline="0">
                <a:solidFill>
                  <a:srgbClr val="363640"/>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Bullet</a:t>
            </a:r>
          </a:p>
        </p:txBody>
      </p:sp>
    </p:spTree>
    <p:extLst>
      <p:ext uri="{BB962C8B-B14F-4D97-AF65-F5344CB8AC3E}">
        <p14:creationId xmlns:p14="http://schemas.microsoft.com/office/powerpoint/2010/main" val="116937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Sidebar - Bullet Small">
    <p:spTree>
      <p:nvGrpSpPr>
        <p:cNvPr id="1" name=""/>
        <p:cNvGrpSpPr/>
        <p:nvPr/>
      </p:nvGrpSpPr>
      <p:grpSpPr>
        <a:xfrm>
          <a:off x="0" y="0"/>
          <a:ext cx="0" cy="0"/>
          <a:chOff x="0" y="0"/>
          <a:chExt cx="0" cy="0"/>
        </a:xfrm>
      </p:grpSpPr>
      <p:sp>
        <p:nvSpPr>
          <p:cNvPr id="14" name="Parallelogram 10">
            <a:extLst>
              <a:ext uri="{FF2B5EF4-FFF2-40B4-BE49-F238E27FC236}">
                <a16:creationId xmlns:a16="http://schemas.microsoft.com/office/drawing/2014/main" id="{024B0794-D63F-A841-BCA0-3126BE470CD5}"/>
              </a:ext>
            </a:extLst>
          </p:cNvPr>
          <p:cNvSpPr/>
          <p:nvPr userDrawn="1"/>
        </p:nvSpPr>
        <p:spPr>
          <a:xfrm>
            <a:off x="1881247" y="781755"/>
            <a:ext cx="9930379" cy="5805161"/>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9411"/>
              <a:gd name="connsiteY0" fmla="*/ 5913971 h 5928603"/>
              <a:gd name="connsiteX1" fmla="*/ 3509154 w 9919411"/>
              <a:gd name="connsiteY1" fmla="*/ 0 h 5928603"/>
              <a:gd name="connsiteX2" fmla="*/ 9919411 w 9919411"/>
              <a:gd name="connsiteY2" fmla="*/ 8630 h 5928603"/>
              <a:gd name="connsiteX3" fmla="*/ 9906116 w 9919411"/>
              <a:gd name="connsiteY3" fmla="*/ 5928603 h 5928603"/>
              <a:gd name="connsiteX4" fmla="*/ 0 w 9919411"/>
              <a:gd name="connsiteY4" fmla="*/ 5913971 h 5928603"/>
              <a:gd name="connsiteX0" fmla="*/ 0 w 9919411"/>
              <a:gd name="connsiteY0" fmla="*/ 5923957 h 5938589"/>
              <a:gd name="connsiteX1" fmla="*/ 3509155 w 9919411"/>
              <a:gd name="connsiteY1" fmla="*/ 0 h 5938589"/>
              <a:gd name="connsiteX2" fmla="*/ 9919411 w 9919411"/>
              <a:gd name="connsiteY2" fmla="*/ 18616 h 5938589"/>
              <a:gd name="connsiteX3" fmla="*/ 9906116 w 9919411"/>
              <a:gd name="connsiteY3" fmla="*/ 5938589 h 5938589"/>
              <a:gd name="connsiteX4" fmla="*/ 0 w 9919411"/>
              <a:gd name="connsiteY4" fmla="*/ 5923957 h 5938589"/>
              <a:gd name="connsiteX0" fmla="*/ 0 w 9925913"/>
              <a:gd name="connsiteY0" fmla="*/ 5930615 h 5938589"/>
              <a:gd name="connsiteX1" fmla="*/ 3515657 w 9925913"/>
              <a:gd name="connsiteY1" fmla="*/ 0 h 5938589"/>
              <a:gd name="connsiteX2" fmla="*/ 9925913 w 9925913"/>
              <a:gd name="connsiteY2" fmla="*/ 18616 h 5938589"/>
              <a:gd name="connsiteX3" fmla="*/ 9912618 w 9925913"/>
              <a:gd name="connsiteY3" fmla="*/ 5938589 h 5938589"/>
              <a:gd name="connsiteX4" fmla="*/ 0 w 9925913"/>
              <a:gd name="connsiteY4" fmla="*/ 5930615 h 5938589"/>
              <a:gd name="connsiteX0" fmla="*/ 0 w 9925913"/>
              <a:gd name="connsiteY0" fmla="*/ 5930615 h 5938589"/>
              <a:gd name="connsiteX1" fmla="*/ 3515657 w 9925913"/>
              <a:gd name="connsiteY1" fmla="*/ 0 h 5938589"/>
              <a:gd name="connsiteX2" fmla="*/ 9925913 w 9925913"/>
              <a:gd name="connsiteY2" fmla="*/ 1971 h 5938589"/>
              <a:gd name="connsiteX3" fmla="*/ 9912618 w 9925913"/>
              <a:gd name="connsiteY3" fmla="*/ 5938589 h 5938589"/>
              <a:gd name="connsiteX4" fmla="*/ 0 w 9925913"/>
              <a:gd name="connsiteY4" fmla="*/ 5930615 h 5938589"/>
              <a:gd name="connsiteX0" fmla="*/ 0 w 9919412"/>
              <a:gd name="connsiteY0" fmla="*/ 5930615 h 5938589"/>
              <a:gd name="connsiteX1" fmla="*/ 3515657 w 9919412"/>
              <a:gd name="connsiteY1" fmla="*/ 0 h 5938589"/>
              <a:gd name="connsiteX2" fmla="*/ 9919412 w 9919412"/>
              <a:gd name="connsiteY2" fmla="*/ 1971 h 5938589"/>
              <a:gd name="connsiteX3" fmla="*/ 9912618 w 9919412"/>
              <a:gd name="connsiteY3" fmla="*/ 5938589 h 5938589"/>
              <a:gd name="connsiteX4" fmla="*/ 0 w 9919412"/>
              <a:gd name="connsiteY4" fmla="*/ 5930615 h 5938589"/>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45085"/>
              <a:gd name="connsiteX1" fmla="*/ 3515657 w 9920294"/>
              <a:gd name="connsiteY1" fmla="*/ 0 h 5945085"/>
              <a:gd name="connsiteX2" fmla="*/ 9919412 w 9920294"/>
              <a:gd name="connsiteY2" fmla="*/ 1971 h 5945085"/>
              <a:gd name="connsiteX3" fmla="*/ 9918961 w 9920294"/>
              <a:gd name="connsiteY3" fmla="*/ 5945085 h 5945085"/>
              <a:gd name="connsiteX4" fmla="*/ 0 w 9920294"/>
              <a:gd name="connsiteY4" fmla="*/ 5930615 h 5945085"/>
              <a:gd name="connsiteX0" fmla="*/ 0 w 9920294"/>
              <a:gd name="connsiteY0" fmla="*/ 5930615 h 5941837"/>
              <a:gd name="connsiteX1" fmla="*/ 3515657 w 9920294"/>
              <a:gd name="connsiteY1" fmla="*/ 0 h 5941837"/>
              <a:gd name="connsiteX2" fmla="*/ 9919412 w 9920294"/>
              <a:gd name="connsiteY2" fmla="*/ 1971 h 5941837"/>
              <a:gd name="connsiteX3" fmla="*/ 9918961 w 9920294"/>
              <a:gd name="connsiteY3" fmla="*/ 5941837 h 5941837"/>
              <a:gd name="connsiteX4" fmla="*/ 0 w 9920294"/>
              <a:gd name="connsiteY4" fmla="*/ 5930615 h 5941837"/>
              <a:gd name="connsiteX0" fmla="*/ 0 w 9920294"/>
              <a:gd name="connsiteY0" fmla="*/ 5930615 h 5938589"/>
              <a:gd name="connsiteX1" fmla="*/ 3515657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 name="connsiteX0" fmla="*/ 0 w 9920294"/>
              <a:gd name="connsiteY0" fmla="*/ 5928644 h 5936618"/>
              <a:gd name="connsiteX1" fmla="*/ 3534688 w 9920294"/>
              <a:gd name="connsiteY1" fmla="*/ 1277 h 5936618"/>
              <a:gd name="connsiteX2" fmla="*/ 9919412 w 9920294"/>
              <a:gd name="connsiteY2" fmla="*/ 0 h 5936618"/>
              <a:gd name="connsiteX3" fmla="*/ 9918961 w 9920294"/>
              <a:gd name="connsiteY3" fmla="*/ 5936618 h 5936618"/>
              <a:gd name="connsiteX4" fmla="*/ 0 w 9920294"/>
              <a:gd name="connsiteY4" fmla="*/ 5928644 h 5936618"/>
              <a:gd name="connsiteX0" fmla="*/ 0 w 9920294"/>
              <a:gd name="connsiteY0" fmla="*/ 5930615 h 5938589"/>
              <a:gd name="connsiteX1" fmla="*/ 3537859 w 9920294"/>
              <a:gd name="connsiteY1" fmla="*/ 0 h 5938589"/>
              <a:gd name="connsiteX2" fmla="*/ 9919412 w 9920294"/>
              <a:gd name="connsiteY2" fmla="*/ 1971 h 5938589"/>
              <a:gd name="connsiteX3" fmla="*/ 9918961 w 9920294"/>
              <a:gd name="connsiteY3" fmla="*/ 5938589 h 5938589"/>
              <a:gd name="connsiteX4" fmla="*/ 0 w 9920294"/>
              <a:gd name="connsiteY4" fmla="*/ 5930615 h 593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0294" h="5938589">
                <a:moveTo>
                  <a:pt x="0" y="5930615"/>
                </a:moveTo>
                <a:lnTo>
                  <a:pt x="3537859" y="0"/>
                </a:lnTo>
                <a:lnTo>
                  <a:pt x="9919412" y="1971"/>
                </a:lnTo>
                <a:cubicBezTo>
                  <a:pt x="9914980" y="1975295"/>
                  <a:pt x="9923393" y="3965265"/>
                  <a:pt x="9918961" y="5938589"/>
                </a:cubicBezTo>
                <a:lnTo>
                  <a:pt x="0" y="593061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0">
            <a:extLst>
              <a:ext uri="{FF2B5EF4-FFF2-40B4-BE49-F238E27FC236}">
                <a16:creationId xmlns:a16="http://schemas.microsoft.com/office/drawing/2014/main" id="{A7F39048-7A4A-B241-A1CD-54B03B986D14}"/>
              </a:ext>
            </a:extLst>
          </p:cNvPr>
          <p:cNvSpPr/>
          <p:nvPr userDrawn="1"/>
        </p:nvSpPr>
        <p:spPr>
          <a:xfrm>
            <a:off x="380374" y="780476"/>
            <a:ext cx="5049928" cy="5806440"/>
          </a:xfrm>
          <a:custGeom>
            <a:avLst/>
            <a:gdLst>
              <a:gd name="connsiteX0" fmla="*/ 0 w 11430000"/>
              <a:gd name="connsiteY0" fmla="*/ 0 h 5806440"/>
              <a:gd name="connsiteX1" fmla="*/ 11430000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146078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023414 w 11430000"/>
              <a:gd name="connsiteY1" fmla="*/ 5575 h 5806440"/>
              <a:gd name="connsiteX2" fmla="*/ 11430000 w 11430000"/>
              <a:gd name="connsiteY2" fmla="*/ 5806440 h 5806440"/>
              <a:gd name="connsiteX3" fmla="*/ 0 w 11430000"/>
              <a:gd name="connsiteY3" fmla="*/ 5806440 h 5806440"/>
              <a:gd name="connsiteX4" fmla="*/ 0 w 11430000"/>
              <a:gd name="connsiteY4" fmla="*/ 0 h 5806440"/>
              <a:gd name="connsiteX0" fmla="*/ 0 w 5023414"/>
              <a:gd name="connsiteY0" fmla="*/ 0 h 5806440"/>
              <a:gd name="connsiteX1" fmla="*/ 5023414 w 5023414"/>
              <a:gd name="connsiteY1" fmla="*/ 5575 h 5806440"/>
              <a:gd name="connsiteX2" fmla="*/ 1505415 w 5023414"/>
              <a:gd name="connsiteY2" fmla="*/ 5806440 h 5806440"/>
              <a:gd name="connsiteX3" fmla="*/ 0 w 5023414"/>
              <a:gd name="connsiteY3" fmla="*/ 5806440 h 5806440"/>
              <a:gd name="connsiteX4" fmla="*/ 0 w 5023414"/>
              <a:gd name="connsiteY4" fmla="*/ 0 h 5806440"/>
              <a:gd name="connsiteX0" fmla="*/ 0 w 5035290"/>
              <a:gd name="connsiteY0" fmla="*/ 363 h 5806803"/>
              <a:gd name="connsiteX1" fmla="*/ 5035290 w 5035290"/>
              <a:gd name="connsiteY1" fmla="*/ 0 h 5806803"/>
              <a:gd name="connsiteX2" fmla="*/ 1505415 w 5035290"/>
              <a:gd name="connsiteY2" fmla="*/ 5806803 h 5806803"/>
              <a:gd name="connsiteX3" fmla="*/ 0 w 5035290"/>
              <a:gd name="connsiteY3" fmla="*/ 5806803 h 5806803"/>
              <a:gd name="connsiteX4" fmla="*/ 0 w 5035290"/>
              <a:gd name="connsiteY4" fmla="*/ 363 h 5806803"/>
              <a:gd name="connsiteX0" fmla="*/ 0 w 5053103"/>
              <a:gd name="connsiteY0" fmla="*/ 6300 h 5812740"/>
              <a:gd name="connsiteX1" fmla="*/ 5053103 w 5053103"/>
              <a:gd name="connsiteY1" fmla="*/ 0 h 5812740"/>
              <a:gd name="connsiteX2" fmla="*/ 1505415 w 5053103"/>
              <a:gd name="connsiteY2" fmla="*/ 5812740 h 5812740"/>
              <a:gd name="connsiteX3" fmla="*/ 0 w 5053103"/>
              <a:gd name="connsiteY3" fmla="*/ 5812740 h 5812740"/>
              <a:gd name="connsiteX4" fmla="*/ 0 w 5053103"/>
              <a:gd name="connsiteY4" fmla="*/ 6300 h 5812740"/>
              <a:gd name="connsiteX0" fmla="*/ 0 w 5049928"/>
              <a:gd name="connsiteY0" fmla="*/ 0 h 5806440"/>
              <a:gd name="connsiteX1" fmla="*/ 5049928 w 5049928"/>
              <a:gd name="connsiteY1" fmla="*/ 50 h 5806440"/>
              <a:gd name="connsiteX2" fmla="*/ 1505415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508590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495890 w 5049928"/>
              <a:gd name="connsiteY2" fmla="*/ 5806440 h 5806440"/>
              <a:gd name="connsiteX3" fmla="*/ 0 w 5049928"/>
              <a:gd name="connsiteY3" fmla="*/ 5806440 h 5806440"/>
              <a:gd name="connsiteX4" fmla="*/ 0 w 5049928"/>
              <a:gd name="connsiteY4" fmla="*/ 0 h 580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28" h="5806440">
                <a:moveTo>
                  <a:pt x="0" y="0"/>
                </a:moveTo>
                <a:lnTo>
                  <a:pt x="5049928" y="50"/>
                </a:lnTo>
                <a:lnTo>
                  <a:pt x="1495890" y="5806440"/>
                </a:lnTo>
                <a:lnTo>
                  <a:pt x="0" y="5806440"/>
                </a:lnTo>
                <a:lnTo>
                  <a:pt x="0" y="0"/>
                </a:lnTo>
                <a:close/>
              </a:path>
            </a:pathLst>
          </a:custGeom>
          <a:gradFill flip="none" rotWithShape="1">
            <a:gsLst>
              <a:gs pos="38000">
                <a:schemeClr val="accent1"/>
              </a:gs>
              <a:gs pos="87000">
                <a:schemeClr val="accent5"/>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374390" cy="1524379"/>
          </a:xfrm>
        </p:spPr>
        <p:txBody>
          <a:bodyPr lIns="0" tIns="0" rIns="0" bIns="0" anchor="t">
            <a:noAutofit/>
          </a:bodyPr>
          <a:lstStyle>
            <a:lvl1pPr algn="l">
              <a:lnSpc>
                <a:spcPts val="3500"/>
              </a:lnSpc>
              <a:defRPr sz="4000" cap="all" baseline="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4014A34-4BA1-B44F-A5D9-77B1C09FCF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pic>
        <p:nvPicPr>
          <p:cNvPr id="12" name="Picture 11">
            <a:extLst>
              <a:ext uri="{FF2B5EF4-FFF2-40B4-BE49-F238E27FC236}">
                <a16:creationId xmlns:a16="http://schemas.microsoft.com/office/drawing/2014/main" id="{22AD84DD-0E0F-444E-9644-EF8674E99DDC}"/>
              </a:ext>
            </a:extLst>
          </p:cNvPr>
          <p:cNvPicPr>
            <a:picLocks noChangeAspect="1"/>
          </p:cNvPicPr>
          <p:nvPr userDrawn="1"/>
        </p:nvPicPr>
        <p:blipFill>
          <a:blip r:embed="rId3" cstate="screen">
            <a:alphaModFix amt="15000"/>
            <a:extLst>
              <a:ext uri="{28A0092B-C50C-407E-A947-70E740481C1C}">
                <a14:useLocalDpi xmlns:a14="http://schemas.microsoft.com/office/drawing/2010/main"/>
              </a:ext>
            </a:extLst>
          </a:blip>
          <a:srcRect/>
          <a:stretch/>
        </p:blipFill>
        <p:spPr>
          <a:xfrm>
            <a:off x="685799" y="5954295"/>
            <a:ext cx="1009650" cy="508000"/>
          </a:xfrm>
          <a:prstGeom prst="rect">
            <a:avLst/>
          </a:prstGeom>
        </p:spPr>
      </p:pic>
      <p:sp>
        <p:nvSpPr>
          <p:cNvPr id="16" name="Text Placeholder 2">
            <a:extLst>
              <a:ext uri="{FF2B5EF4-FFF2-40B4-BE49-F238E27FC236}">
                <a16:creationId xmlns:a16="http://schemas.microsoft.com/office/drawing/2014/main" id="{54CE08F5-0594-A34D-8E70-7752AE414113}"/>
              </a:ext>
            </a:extLst>
          </p:cNvPr>
          <p:cNvSpPr>
            <a:spLocks noGrp="1"/>
          </p:cNvSpPr>
          <p:nvPr>
            <p:ph type="body" idx="1" hasCustomPrompt="1"/>
          </p:nvPr>
        </p:nvSpPr>
        <p:spPr>
          <a:xfrm>
            <a:off x="5566610" y="1116755"/>
            <a:ext cx="5863389" cy="4926598"/>
          </a:xfrm>
        </p:spPr>
        <p:txBody>
          <a:bodyPr lIns="0" tIns="0" rIns="0" bIns="0">
            <a:noAutofit/>
          </a:bodyPr>
          <a:lstStyle>
            <a:lvl1pPr marL="411480" indent="-411480">
              <a:lnSpc>
                <a:spcPts val="2400"/>
              </a:lnSpc>
              <a:spcBef>
                <a:spcPts val="0"/>
              </a:spcBef>
              <a:spcAft>
                <a:spcPts val="1200"/>
              </a:spcAft>
              <a:buClr>
                <a:schemeClr val="bg1">
                  <a:lumMod val="65000"/>
                </a:schemeClr>
              </a:buClr>
              <a:buFontTx/>
              <a:buBlip>
                <a:blip r:embed="rId4"/>
              </a:buBlip>
              <a:tabLst/>
              <a:defRPr sz="2000" cap="none" baseline="0">
                <a:solidFill>
                  <a:srgbClr val="363640"/>
                </a:solidFill>
                <a:latin typeface="+mn-lt"/>
              </a:defRPr>
            </a:lvl1pPr>
            <a:lvl2pPr marL="630238" indent="-184150">
              <a:lnSpc>
                <a:spcPts val="2400"/>
              </a:lnSpc>
              <a:spcBef>
                <a:spcPts val="0"/>
              </a:spcBef>
              <a:spcAft>
                <a:spcPts val="1200"/>
              </a:spcAft>
              <a:buFont typeface="Arial" panose="020B0604020202020204" pitchFamily="34" charset="0"/>
              <a:buChar char="•"/>
              <a:tabLst/>
              <a:defRPr sz="1800" i="1" baseline="0">
                <a:solidFill>
                  <a:srgbClr val="363640"/>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Secondary Bullet</a:t>
            </a:r>
          </a:p>
        </p:txBody>
      </p:sp>
    </p:spTree>
    <p:extLst>
      <p:ext uri="{BB962C8B-B14F-4D97-AF65-F5344CB8AC3E}">
        <p14:creationId xmlns:p14="http://schemas.microsoft.com/office/powerpoint/2010/main" val="121681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Bkgrd - Bullet Large">
    <p:spTree>
      <p:nvGrpSpPr>
        <p:cNvPr id="1" name=""/>
        <p:cNvGrpSpPr/>
        <p:nvPr/>
      </p:nvGrpSpPr>
      <p:grpSpPr>
        <a:xfrm>
          <a:off x="0" y="0"/>
          <a:ext cx="0" cy="0"/>
          <a:chOff x="0" y="0"/>
          <a:chExt cx="0" cy="0"/>
        </a:xfrm>
      </p:grpSpPr>
      <p:sp>
        <p:nvSpPr>
          <p:cNvPr id="12" name="Parallelogram 10">
            <a:extLst>
              <a:ext uri="{FF2B5EF4-FFF2-40B4-BE49-F238E27FC236}">
                <a16:creationId xmlns:a16="http://schemas.microsoft.com/office/drawing/2014/main" id="{999814C3-22DB-0E43-A29D-121CCF1A1682}"/>
              </a:ext>
            </a:extLst>
          </p:cNvPr>
          <p:cNvSpPr/>
          <p:nvPr userDrawn="1"/>
        </p:nvSpPr>
        <p:spPr>
          <a:xfrm>
            <a:off x="1879115" y="779571"/>
            <a:ext cx="9936592" cy="5809188"/>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6239"/>
              <a:gd name="connsiteY0" fmla="*/ 5928077 h 5942709"/>
              <a:gd name="connsiteX1" fmla="*/ 3531908 w 9916239"/>
              <a:gd name="connsiteY1" fmla="*/ 791 h 5942709"/>
              <a:gd name="connsiteX2" fmla="*/ 9916239 w 9916239"/>
              <a:gd name="connsiteY2" fmla="*/ 0 h 5942709"/>
              <a:gd name="connsiteX3" fmla="*/ 9906116 w 9916239"/>
              <a:gd name="connsiteY3" fmla="*/ 5942709 h 5942709"/>
              <a:gd name="connsiteX4" fmla="*/ 0 w 9916239"/>
              <a:gd name="connsiteY4" fmla="*/ 5928077 h 5942709"/>
              <a:gd name="connsiteX0" fmla="*/ 0 w 9906604"/>
              <a:gd name="connsiteY0" fmla="*/ 5927286 h 5941918"/>
              <a:gd name="connsiteX1" fmla="*/ 3531908 w 9906604"/>
              <a:gd name="connsiteY1" fmla="*/ 0 h 5941918"/>
              <a:gd name="connsiteX2" fmla="*/ 9887693 w 9906604"/>
              <a:gd name="connsiteY2" fmla="*/ 38185 h 5941918"/>
              <a:gd name="connsiteX3" fmla="*/ 9906116 w 9906604"/>
              <a:gd name="connsiteY3" fmla="*/ 5941918 h 5941918"/>
              <a:gd name="connsiteX4" fmla="*/ 0 w 9906604"/>
              <a:gd name="connsiteY4" fmla="*/ 5927286 h 5941918"/>
              <a:gd name="connsiteX0" fmla="*/ 0 w 9909896"/>
              <a:gd name="connsiteY0" fmla="*/ 5927286 h 5941918"/>
              <a:gd name="connsiteX1" fmla="*/ 3531908 w 9909896"/>
              <a:gd name="connsiteY1" fmla="*/ 0 h 5941918"/>
              <a:gd name="connsiteX2" fmla="*/ 9909896 w 9909896"/>
              <a:gd name="connsiteY2" fmla="*/ 5705 h 5941918"/>
              <a:gd name="connsiteX3" fmla="*/ 9906116 w 9909896"/>
              <a:gd name="connsiteY3" fmla="*/ 5941918 h 5941918"/>
              <a:gd name="connsiteX4" fmla="*/ 0 w 9909896"/>
              <a:gd name="connsiteY4" fmla="*/ 5927286 h 5941918"/>
              <a:gd name="connsiteX0" fmla="*/ 0 w 9913068"/>
              <a:gd name="connsiteY0" fmla="*/ 5928077 h 5942709"/>
              <a:gd name="connsiteX1" fmla="*/ 3531908 w 9913068"/>
              <a:gd name="connsiteY1" fmla="*/ 791 h 5942709"/>
              <a:gd name="connsiteX2" fmla="*/ 9913068 w 9913068"/>
              <a:gd name="connsiteY2" fmla="*/ 0 h 5942709"/>
              <a:gd name="connsiteX3" fmla="*/ 9906116 w 9913068"/>
              <a:gd name="connsiteY3" fmla="*/ 5942709 h 5942709"/>
              <a:gd name="connsiteX4" fmla="*/ 0 w 9913068"/>
              <a:gd name="connsiteY4" fmla="*/ 5928077 h 5942709"/>
              <a:gd name="connsiteX0" fmla="*/ 0 w 9913813"/>
              <a:gd name="connsiteY0" fmla="*/ 5928077 h 5942709"/>
              <a:gd name="connsiteX1" fmla="*/ 3531908 w 9913813"/>
              <a:gd name="connsiteY1" fmla="*/ 791 h 5942709"/>
              <a:gd name="connsiteX2" fmla="*/ 9913068 w 9913813"/>
              <a:gd name="connsiteY2" fmla="*/ 0 h 5942709"/>
              <a:gd name="connsiteX3" fmla="*/ 9912460 w 9913813"/>
              <a:gd name="connsiteY3" fmla="*/ 5942709 h 5942709"/>
              <a:gd name="connsiteX4" fmla="*/ 0 w 9913813"/>
              <a:gd name="connsiteY4" fmla="*/ 5928077 h 5942709"/>
              <a:gd name="connsiteX0" fmla="*/ 0 w 9913068"/>
              <a:gd name="connsiteY0" fmla="*/ 5928077 h 5928077"/>
              <a:gd name="connsiteX1" fmla="*/ 3531908 w 9913068"/>
              <a:gd name="connsiteY1" fmla="*/ 791 h 5928077"/>
              <a:gd name="connsiteX2" fmla="*/ 9913068 w 9913068"/>
              <a:gd name="connsiteY2" fmla="*/ 0 h 5928077"/>
              <a:gd name="connsiteX3" fmla="*/ 9833166 w 9913068"/>
              <a:gd name="connsiteY3" fmla="*/ 5884245 h 5928077"/>
              <a:gd name="connsiteX4" fmla="*/ 0 w 9913068"/>
              <a:gd name="connsiteY4" fmla="*/ 5928077 h 5928077"/>
              <a:gd name="connsiteX0" fmla="*/ 0 w 9913068"/>
              <a:gd name="connsiteY0" fmla="*/ 5928077 h 5936213"/>
              <a:gd name="connsiteX1" fmla="*/ 3531908 w 9913068"/>
              <a:gd name="connsiteY1" fmla="*/ 791 h 5936213"/>
              <a:gd name="connsiteX2" fmla="*/ 9913068 w 9913068"/>
              <a:gd name="connsiteY2" fmla="*/ 0 h 5936213"/>
              <a:gd name="connsiteX3" fmla="*/ 9909289 w 9913068"/>
              <a:gd name="connsiteY3" fmla="*/ 5936213 h 5936213"/>
              <a:gd name="connsiteX4" fmla="*/ 0 w 9913068"/>
              <a:gd name="connsiteY4" fmla="*/ 5928077 h 5936213"/>
              <a:gd name="connsiteX0" fmla="*/ 0 w 9913068"/>
              <a:gd name="connsiteY0" fmla="*/ 5928077 h 5942709"/>
              <a:gd name="connsiteX1" fmla="*/ 3531908 w 9913068"/>
              <a:gd name="connsiteY1" fmla="*/ 791 h 5942709"/>
              <a:gd name="connsiteX2" fmla="*/ 9913068 w 9913068"/>
              <a:gd name="connsiteY2" fmla="*/ 0 h 5942709"/>
              <a:gd name="connsiteX3" fmla="*/ 9909289 w 9913068"/>
              <a:gd name="connsiteY3" fmla="*/ 5942709 h 5942709"/>
              <a:gd name="connsiteX4" fmla="*/ 0 w 9913068"/>
              <a:gd name="connsiteY4" fmla="*/ 5928077 h 5942709"/>
              <a:gd name="connsiteX0" fmla="*/ 0 w 9913814"/>
              <a:gd name="connsiteY0" fmla="*/ 5928077 h 5942709"/>
              <a:gd name="connsiteX1" fmla="*/ 3531908 w 9913814"/>
              <a:gd name="connsiteY1" fmla="*/ 791 h 5942709"/>
              <a:gd name="connsiteX2" fmla="*/ 9913068 w 9913814"/>
              <a:gd name="connsiteY2" fmla="*/ 0 h 5942709"/>
              <a:gd name="connsiteX3" fmla="*/ 9912461 w 9913814"/>
              <a:gd name="connsiteY3" fmla="*/ 5942709 h 5942709"/>
              <a:gd name="connsiteX4" fmla="*/ 0 w 9913814"/>
              <a:gd name="connsiteY4" fmla="*/ 5928077 h 5942709"/>
              <a:gd name="connsiteX0" fmla="*/ 0 w 9926501"/>
              <a:gd name="connsiteY0" fmla="*/ 5941069 h 5942709"/>
              <a:gd name="connsiteX1" fmla="*/ 3544595 w 9926501"/>
              <a:gd name="connsiteY1" fmla="*/ 791 h 5942709"/>
              <a:gd name="connsiteX2" fmla="*/ 9925755 w 9926501"/>
              <a:gd name="connsiteY2" fmla="*/ 0 h 5942709"/>
              <a:gd name="connsiteX3" fmla="*/ 9925148 w 9926501"/>
              <a:gd name="connsiteY3" fmla="*/ 5942709 h 5942709"/>
              <a:gd name="connsiteX4" fmla="*/ 0 w 9926501"/>
              <a:gd name="connsiteY4" fmla="*/ 5941069 h 594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501" h="5942709">
                <a:moveTo>
                  <a:pt x="0" y="5941069"/>
                </a:moveTo>
                <a:lnTo>
                  <a:pt x="3544595" y="791"/>
                </a:lnTo>
                <a:lnTo>
                  <a:pt x="9925755" y="0"/>
                </a:lnTo>
                <a:cubicBezTo>
                  <a:pt x="9921323" y="1973324"/>
                  <a:pt x="9929580" y="3969385"/>
                  <a:pt x="9925148" y="5942709"/>
                </a:cubicBezTo>
                <a:lnTo>
                  <a:pt x="0" y="5941069"/>
                </a:lnTo>
                <a:close/>
              </a:path>
            </a:pathLst>
          </a:custGeom>
          <a:gradFill>
            <a:gsLst>
              <a:gs pos="93000">
                <a:schemeClr val="accent1">
                  <a:lumMod val="89000"/>
                </a:schemeClr>
              </a:gs>
              <a:gs pos="46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894513" cy="1524379"/>
          </a:xfrm>
        </p:spPr>
        <p:txBody>
          <a:bodyPr lIns="0" tIns="0" rIns="0" bIns="0" anchor="t">
            <a:noAutofit/>
          </a:bodyPr>
          <a:lstStyle>
            <a:lvl1pPr algn="l">
              <a:lnSpc>
                <a:spcPts val="3500"/>
              </a:lnSpc>
              <a:defRPr sz="4000" cap="all" baseline="0">
                <a:solidFill>
                  <a:schemeClr val="accent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04014A34-4BA1-B44F-A5D9-77B1C09FCFC0}"/>
              </a:ext>
            </a:extLst>
          </p:cNvPr>
          <p:cNvPicPr>
            <a:picLocks noChangeAspect="1"/>
          </p:cNvPicPr>
          <p:nvPr userDrawn="1"/>
        </p:nvPicPr>
        <p:blipFill>
          <a:blip r:embed="rId2"/>
          <a:stretch>
            <a:fillRect/>
          </a:stretch>
        </p:blipFill>
        <p:spPr>
          <a:xfrm>
            <a:off x="1824602" y="5478504"/>
            <a:ext cx="1225550" cy="1397000"/>
          </a:xfrm>
          <a:prstGeom prst="rect">
            <a:avLst/>
          </a:prstGeom>
        </p:spPr>
      </p:pic>
      <p:sp>
        <p:nvSpPr>
          <p:cNvPr id="3" name="Text Placeholder 2">
            <a:extLst>
              <a:ext uri="{FF2B5EF4-FFF2-40B4-BE49-F238E27FC236}">
                <a16:creationId xmlns:a16="http://schemas.microsoft.com/office/drawing/2014/main" id="{D6991236-F3F6-F540-A529-32CB00EFF274}"/>
              </a:ext>
            </a:extLst>
          </p:cNvPr>
          <p:cNvSpPr>
            <a:spLocks noGrp="1"/>
          </p:cNvSpPr>
          <p:nvPr>
            <p:ph type="body" idx="1" hasCustomPrompt="1"/>
          </p:nvPr>
        </p:nvSpPr>
        <p:spPr>
          <a:xfrm>
            <a:off x="5566610" y="1116755"/>
            <a:ext cx="5863389" cy="5147520"/>
          </a:xfrm>
        </p:spPr>
        <p:txBody>
          <a:bodyPr lIns="0" tIns="0" rIns="0" bIns="0">
            <a:noAutofit/>
          </a:bodyPr>
          <a:lstStyle>
            <a:lvl1pPr marL="411480" indent="-411480">
              <a:lnSpc>
                <a:spcPts val="3000"/>
              </a:lnSpc>
              <a:spcBef>
                <a:spcPts val="0"/>
              </a:spcBef>
              <a:spcAft>
                <a:spcPts val="1500"/>
              </a:spcAft>
              <a:buClr>
                <a:schemeClr val="bg1"/>
              </a:buClr>
              <a:buFontTx/>
              <a:buBlip>
                <a:blip r:embed="rId3"/>
              </a:buBlip>
              <a:tabLst/>
              <a:defRPr sz="2500" cap="none" baseline="0">
                <a:solidFill>
                  <a:schemeClr val="bg1"/>
                </a:solidFill>
                <a:latin typeface="+mn-lt"/>
              </a:defRPr>
            </a:lvl1pPr>
            <a:lvl2pPr marL="635000" indent="-201168">
              <a:lnSpc>
                <a:spcPts val="2400"/>
              </a:lnSpc>
              <a:spcBef>
                <a:spcPts val="0"/>
              </a:spcBef>
              <a:spcAft>
                <a:spcPts val="1400"/>
              </a:spcAft>
              <a:buFont typeface="Arial" panose="020B0604020202020204" pitchFamily="34" charset="0"/>
              <a:buChar char="•"/>
              <a:tabLst/>
              <a:defRPr sz="1800" i="1" baseline="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Bullet List</a:t>
            </a:r>
          </a:p>
          <a:p>
            <a:pPr lvl="1"/>
            <a:r>
              <a:rPr lang="en-US" dirty="0"/>
              <a:t>Secondary Bullet</a:t>
            </a:r>
          </a:p>
          <a:p>
            <a:pPr lvl="1"/>
            <a:endParaRPr lang="en-US" dirty="0"/>
          </a:p>
        </p:txBody>
      </p:sp>
      <p:pic>
        <p:nvPicPr>
          <p:cNvPr id="13" name="Picture 12">
            <a:extLst>
              <a:ext uri="{FF2B5EF4-FFF2-40B4-BE49-F238E27FC236}">
                <a16:creationId xmlns:a16="http://schemas.microsoft.com/office/drawing/2014/main" id="{AB571ED7-E306-D64F-A828-4065342CE8D2}"/>
              </a:ext>
            </a:extLst>
          </p:cNvPr>
          <p:cNvPicPr>
            <a:picLocks noChangeAspect="1"/>
          </p:cNvPicPr>
          <p:nvPr userDrawn="1"/>
        </p:nvPicPr>
        <p:blipFill>
          <a:blip r:embed="rId4" cstate="screen">
            <a:alphaModFix amt="20000"/>
            <a:extLst>
              <a:ext uri="{28A0092B-C50C-407E-A947-70E740481C1C}">
                <a14:useLocalDpi xmlns:a14="http://schemas.microsoft.com/office/drawing/2010/main"/>
              </a:ext>
            </a:extLst>
          </a:blip>
          <a:srcRect/>
          <a:stretch/>
        </p:blipFill>
        <p:spPr>
          <a:xfrm>
            <a:off x="4491533" y="5221117"/>
            <a:ext cx="6817765" cy="496658"/>
          </a:xfrm>
          <a:prstGeom prst="rect">
            <a:avLst/>
          </a:prstGeom>
        </p:spPr>
      </p:pic>
    </p:spTree>
    <p:extLst>
      <p:ext uri="{BB962C8B-B14F-4D97-AF65-F5344CB8AC3E}">
        <p14:creationId xmlns:p14="http://schemas.microsoft.com/office/powerpoint/2010/main" val="3178849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9698743E-71EF-6B49-B122-47C310C0C775}"/>
              </a:ext>
            </a:extLst>
          </p:cNvPr>
          <p:cNvSpPr/>
          <p:nvPr userDrawn="1"/>
        </p:nvSpPr>
        <p:spPr>
          <a:xfrm>
            <a:off x="380374" y="780476"/>
            <a:ext cx="5049928" cy="5806440"/>
          </a:xfrm>
          <a:custGeom>
            <a:avLst/>
            <a:gdLst>
              <a:gd name="connsiteX0" fmla="*/ 0 w 11430000"/>
              <a:gd name="connsiteY0" fmla="*/ 0 h 5806440"/>
              <a:gd name="connsiteX1" fmla="*/ 11430000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146078 w 11430000"/>
              <a:gd name="connsiteY1" fmla="*/ 0 h 5806440"/>
              <a:gd name="connsiteX2" fmla="*/ 11430000 w 11430000"/>
              <a:gd name="connsiteY2" fmla="*/ 5806440 h 5806440"/>
              <a:gd name="connsiteX3" fmla="*/ 0 w 11430000"/>
              <a:gd name="connsiteY3" fmla="*/ 5806440 h 5806440"/>
              <a:gd name="connsiteX4" fmla="*/ 0 w 11430000"/>
              <a:gd name="connsiteY4" fmla="*/ 0 h 5806440"/>
              <a:gd name="connsiteX0" fmla="*/ 0 w 11430000"/>
              <a:gd name="connsiteY0" fmla="*/ 0 h 5806440"/>
              <a:gd name="connsiteX1" fmla="*/ 5023414 w 11430000"/>
              <a:gd name="connsiteY1" fmla="*/ 5575 h 5806440"/>
              <a:gd name="connsiteX2" fmla="*/ 11430000 w 11430000"/>
              <a:gd name="connsiteY2" fmla="*/ 5806440 h 5806440"/>
              <a:gd name="connsiteX3" fmla="*/ 0 w 11430000"/>
              <a:gd name="connsiteY3" fmla="*/ 5806440 h 5806440"/>
              <a:gd name="connsiteX4" fmla="*/ 0 w 11430000"/>
              <a:gd name="connsiteY4" fmla="*/ 0 h 5806440"/>
              <a:gd name="connsiteX0" fmla="*/ 0 w 5023414"/>
              <a:gd name="connsiteY0" fmla="*/ 0 h 5806440"/>
              <a:gd name="connsiteX1" fmla="*/ 5023414 w 5023414"/>
              <a:gd name="connsiteY1" fmla="*/ 5575 h 5806440"/>
              <a:gd name="connsiteX2" fmla="*/ 1505415 w 5023414"/>
              <a:gd name="connsiteY2" fmla="*/ 5806440 h 5806440"/>
              <a:gd name="connsiteX3" fmla="*/ 0 w 5023414"/>
              <a:gd name="connsiteY3" fmla="*/ 5806440 h 5806440"/>
              <a:gd name="connsiteX4" fmla="*/ 0 w 5023414"/>
              <a:gd name="connsiteY4" fmla="*/ 0 h 5806440"/>
              <a:gd name="connsiteX0" fmla="*/ 0 w 5035290"/>
              <a:gd name="connsiteY0" fmla="*/ 363 h 5806803"/>
              <a:gd name="connsiteX1" fmla="*/ 5035290 w 5035290"/>
              <a:gd name="connsiteY1" fmla="*/ 0 h 5806803"/>
              <a:gd name="connsiteX2" fmla="*/ 1505415 w 5035290"/>
              <a:gd name="connsiteY2" fmla="*/ 5806803 h 5806803"/>
              <a:gd name="connsiteX3" fmla="*/ 0 w 5035290"/>
              <a:gd name="connsiteY3" fmla="*/ 5806803 h 5806803"/>
              <a:gd name="connsiteX4" fmla="*/ 0 w 5035290"/>
              <a:gd name="connsiteY4" fmla="*/ 363 h 5806803"/>
              <a:gd name="connsiteX0" fmla="*/ 0 w 5053103"/>
              <a:gd name="connsiteY0" fmla="*/ 6300 h 5812740"/>
              <a:gd name="connsiteX1" fmla="*/ 5053103 w 5053103"/>
              <a:gd name="connsiteY1" fmla="*/ 0 h 5812740"/>
              <a:gd name="connsiteX2" fmla="*/ 1505415 w 5053103"/>
              <a:gd name="connsiteY2" fmla="*/ 5812740 h 5812740"/>
              <a:gd name="connsiteX3" fmla="*/ 0 w 5053103"/>
              <a:gd name="connsiteY3" fmla="*/ 5812740 h 5812740"/>
              <a:gd name="connsiteX4" fmla="*/ 0 w 5053103"/>
              <a:gd name="connsiteY4" fmla="*/ 6300 h 5812740"/>
              <a:gd name="connsiteX0" fmla="*/ 0 w 5049928"/>
              <a:gd name="connsiteY0" fmla="*/ 0 h 5806440"/>
              <a:gd name="connsiteX1" fmla="*/ 5049928 w 5049928"/>
              <a:gd name="connsiteY1" fmla="*/ 50 h 5806440"/>
              <a:gd name="connsiteX2" fmla="*/ 1505415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508590 w 5049928"/>
              <a:gd name="connsiteY2" fmla="*/ 5806440 h 5806440"/>
              <a:gd name="connsiteX3" fmla="*/ 0 w 5049928"/>
              <a:gd name="connsiteY3" fmla="*/ 5806440 h 5806440"/>
              <a:gd name="connsiteX4" fmla="*/ 0 w 5049928"/>
              <a:gd name="connsiteY4" fmla="*/ 0 h 5806440"/>
              <a:gd name="connsiteX0" fmla="*/ 0 w 5049928"/>
              <a:gd name="connsiteY0" fmla="*/ 0 h 5806440"/>
              <a:gd name="connsiteX1" fmla="*/ 5049928 w 5049928"/>
              <a:gd name="connsiteY1" fmla="*/ 50 h 5806440"/>
              <a:gd name="connsiteX2" fmla="*/ 1495890 w 5049928"/>
              <a:gd name="connsiteY2" fmla="*/ 5806440 h 5806440"/>
              <a:gd name="connsiteX3" fmla="*/ 0 w 5049928"/>
              <a:gd name="connsiteY3" fmla="*/ 5806440 h 5806440"/>
              <a:gd name="connsiteX4" fmla="*/ 0 w 5049928"/>
              <a:gd name="connsiteY4" fmla="*/ 0 h 5806440"/>
              <a:gd name="connsiteX0" fmla="*/ 0 w 5049928"/>
              <a:gd name="connsiteY0" fmla="*/ 0 h 5809615"/>
              <a:gd name="connsiteX1" fmla="*/ 5049928 w 5049928"/>
              <a:gd name="connsiteY1" fmla="*/ 50 h 5809615"/>
              <a:gd name="connsiteX2" fmla="*/ 1492715 w 5049928"/>
              <a:gd name="connsiteY2" fmla="*/ 5809615 h 5809615"/>
              <a:gd name="connsiteX3" fmla="*/ 0 w 5049928"/>
              <a:gd name="connsiteY3" fmla="*/ 5806440 h 5809615"/>
              <a:gd name="connsiteX4" fmla="*/ 0 w 5049928"/>
              <a:gd name="connsiteY4" fmla="*/ 0 h 5809615"/>
              <a:gd name="connsiteX0" fmla="*/ 0 w 5049928"/>
              <a:gd name="connsiteY0" fmla="*/ 0 h 5806440"/>
              <a:gd name="connsiteX1" fmla="*/ 5049928 w 5049928"/>
              <a:gd name="connsiteY1" fmla="*/ 50 h 5806440"/>
              <a:gd name="connsiteX2" fmla="*/ 1505415 w 5049928"/>
              <a:gd name="connsiteY2" fmla="*/ 5806440 h 5806440"/>
              <a:gd name="connsiteX3" fmla="*/ 0 w 5049928"/>
              <a:gd name="connsiteY3" fmla="*/ 5806440 h 5806440"/>
              <a:gd name="connsiteX4" fmla="*/ 0 w 5049928"/>
              <a:gd name="connsiteY4" fmla="*/ 0 h 580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28" h="5806440">
                <a:moveTo>
                  <a:pt x="0" y="0"/>
                </a:moveTo>
                <a:lnTo>
                  <a:pt x="5049928" y="50"/>
                </a:lnTo>
                <a:lnTo>
                  <a:pt x="1505415" y="5806440"/>
                </a:lnTo>
                <a:lnTo>
                  <a:pt x="0" y="5806440"/>
                </a:lnTo>
                <a:lnTo>
                  <a:pt x="0" y="0"/>
                </a:lnTo>
                <a:close/>
              </a:path>
            </a:pathLst>
          </a:custGeom>
          <a:gradFill>
            <a:gsLst>
              <a:gs pos="0">
                <a:srgbClr val="525261"/>
              </a:gs>
              <a:gs pos="100000">
                <a:srgbClr val="6F6F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lumMod val="50000"/>
                  <a:lumOff val="50000"/>
                </a:schemeClr>
              </a:solidFill>
            </a:endParaRPr>
          </a:p>
        </p:txBody>
      </p:sp>
      <p:sp>
        <p:nvSpPr>
          <p:cNvPr id="14" name="Parallelogram 10">
            <a:extLst>
              <a:ext uri="{FF2B5EF4-FFF2-40B4-BE49-F238E27FC236}">
                <a16:creationId xmlns:a16="http://schemas.microsoft.com/office/drawing/2014/main" id="{23E426F8-D5A8-2D4F-AD04-397B2F7C2979}"/>
              </a:ext>
            </a:extLst>
          </p:cNvPr>
          <p:cNvSpPr/>
          <p:nvPr userDrawn="1"/>
        </p:nvSpPr>
        <p:spPr>
          <a:xfrm>
            <a:off x="1879115" y="779571"/>
            <a:ext cx="9936592" cy="5809188"/>
          </a:xfrm>
          <a:custGeom>
            <a:avLst/>
            <a:gdLst>
              <a:gd name="connsiteX0" fmla="*/ 0 w 6986016"/>
              <a:gd name="connsiteY0" fmla="*/ 5934602 h 5934602"/>
              <a:gd name="connsiteX1" fmla="*/ 1483651 w 6986016"/>
              <a:gd name="connsiteY1" fmla="*/ 0 h 5934602"/>
              <a:gd name="connsiteX2" fmla="*/ 6986016 w 6986016"/>
              <a:gd name="connsiteY2" fmla="*/ 0 h 5934602"/>
              <a:gd name="connsiteX3" fmla="*/ 5502366 w 6986016"/>
              <a:gd name="connsiteY3" fmla="*/ 5934602 h 5934602"/>
              <a:gd name="connsiteX4" fmla="*/ 0 w 6986016"/>
              <a:gd name="connsiteY4" fmla="*/ 5934602 h 5934602"/>
              <a:gd name="connsiteX0" fmla="*/ 0 w 9392717"/>
              <a:gd name="connsiteY0" fmla="*/ 5927286 h 5934602"/>
              <a:gd name="connsiteX1" fmla="*/ 3890352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392717"/>
              <a:gd name="connsiteY0" fmla="*/ 5927286 h 5934602"/>
              <a:gd name="connsiteX1" fmla="*/ 3531908 w 9392717"/>
              <a:gd name="connsiteY1" fmla="*/ 0 h 5934602"/>
              <a:gd name="connsiteX2" fmla="*/ 9392717 w 9392717"/>
              <a:gd name="connsiteY2" fmla="*/ 0 h 5934602"/>
              <a:gd name="connsiteX3" fmla="*/ 7909067 w 9392717"/>
              <a:gd name="connsiteY3" fmla="*/ 5934602 h 5934602"/>
              <a:gd name="connsiteX4" fmla="*/ 0 w 9392717"/>
              <a:gd name="connsiteY4" fmla="*/ 5927286 h 5934602"/>
              <a:gd name="connsiteX0" fmla="*/ 0 w 9890150"/>
              <a:gd name="connsiteY0" fmla="*/ 5927286 h 5934602"/>
              <a:gd name="connsiteX1" fmla="*/ 3531908 w 9890150"/>
              <a:gd name="connsiteY1" fmla="*/ 0 h 5934602"/>
              <a:gd name="connsiteX2" fmla="*/ 9890150 w 9890150"/>
              <a:gd name="connsiteY2" fmla="*/ 14630 h 5934602"/>
              <a:gd name="connsiteX3" fmla="*/ 7909067 w 9890150"/>
              <a:gd name="connsiteY3" fmla="*/ 5934602 h 5934602"/>
              <a:gd name="connsiteX4" fmla="*/ 0 w 9890150"/>
              <a:gd name="connsiteY4" fmla="*/ 5927286 h 5934602"/>
              <a:gd name="connsiteX0" fmla="*/ 0 w 9906116"/>
              <a:gd name="connsiteY0" fmla="*/ 5927286 h 5941918"/>
              <a:gd name="connsiteX1" fmla="*/ 3531908 w 9906116"/>
              <a:gd name="connsiteY1" fmla="*/ 0 h 5941918"/>
              <a:gd name="connsiteX2" fmla="*/ 9890150 w 9906116"/>
              <a:gd name="connsiteY2" fmla="*/ 14630 h 5941918"/>
              <a:gd name="connsiteX3" fmla="*/ 9906116 w 9906116"/>
              <a:gd name="connsiteY3" fmla="*/ 5941918 h 5941918"/>
              <a:gd name="connsiteX4" fmla="*/ 0 w 9906116"/>
              <a:gd name="connsiteY4" fmla="*/ 5927286 h 5941918"/>
              <a:gd name="connsiteX0" fmla="*/ 0 w 9919411"/>
              <a:gd name="connsiteY0" fmla="*/ 5927286 h 5941918"/>
              <a:gd name="connsiteX1" fmla="*/ 3531908 w 9919411"/>
              <a:gd name="connsiteY1" fmla="*/ 0 h 5941918"/>
              <a:gd name="connsiteX2" fmla="*/ 9919411 w 9919411"/>
              <a:gd name="connsiteY2" fmla="*/ 21945 h 5941918"/>
              <a:gd name="connsiteX3" fmla="*/ 9906116 w 9919411"/>
              <a:gd name="connsiteY3" fmla="*/ 5941918 h 5941918"/>
              <a:gd name="connsiteX4" fmla="*/ 0 w 9919411"/>
              <a:gd name="connsiteY4" fmla="*/ 5927286 h 5941918"/>
              <a:gd name="connsiteX0" fmla="*/ 0 w 9916239"/>
              <a:gd name="connsiteY0" fmla="*/ 5928077 h 5942709"/>
              <a:gd name="connsiteX1" fmla="*/ 3531908 w 9916239"/>
              <a:gd name="connsiteY1" fmla="*/ 791 h 5942709"/>
              <a:gd name="connsiteX2" fmla="*/ 9916239 w 9916239"/>
              <a:gd name="connsiteY2" fmla="*/ 0 h 5942709"/>
              <a:gd name="connsiteX3" fmla="*/ 9906116 w 9916239"/>
              <a:gd name="connsiteY3" fmla="*/ 5942709 h 5942709"/>
              <a:gd name="connsiteX4" fmla="*/ 0 w 9916239"/>
              <a:gd name="connsiteY4" fmla="*/ 5928077 h 5942709"/>
              <a:gd name="connsiteX0" fmla="*/ 0 w 9906604"/>
              <a:gd name="connsiteY0" fmla="*/ 5927286 h 5941918"/>
              <a:gd name="connsiteX1" fmla="*/ 3531908 w 9906604"/>
              <a:gd name="connsiteY1" fmla="*/ 0 h 5941918"/>
              <a:gd name="connsiteX2" fmla="*/ 9887693 w 9906604"/>
              <a:gd name="connsiteY2" fmla="*/ 38185 h 5941918"/>
              <a:gd name="connsiteX3" fmla="*/ 9906116 w 9906604"/>
              <a:gd name="connsiteY3" fmla="*/ 5941918 h 5941918"/>
              <a:gd name="connsiteX4" fmla="*/ 0 w 9906604"/>
              <a:gd name="connsiteY4" fmla="*/ 5927286 h 5941918"/>
              <a:gd name="connsiteX0" fmla="*/ 0 w 9909896"/>
              <a:gd name="connsiteY0" fmla="*/ 5927286 h 5941918"/>
              <a:gd name="connsiteX1" fmla="*/ 3531908 w 9909896"/>
              <a:gd name="connsiteY1" fmla="*/ 0 h 5941918"/>
              <a:gd name="connsiteX2" fmla="*/ 9909896 w 9909896"/>
              <a:gd name="connsiteY2" fmla="*/ 5705 h 5941918"/>
              <a:gd name="connsiteX3" fmla="*/ 9906116 w 9909896"/>
              <a:gd name="connsiteY3" fmla="*/ 5941918 h 5941918"/>
              <a:gd name="connsiteX4" fmla="*/ 0 w 9909896"/>
              <a:gd name="connsiteY4" fmla="*/ 5927286 h 5941918"/>
              <a:gd name="connsiteX0" fmla="*/ 0 w 9913068"/>
              <a:gd name="connsiteY0" fmla="*/ 5928077 h 5942709"/>
              <a:gd name="connsiteX1" fmla="*/ 3531908 w 9913068"/>
              <a:gd name="connsiteY1" fmla="*/ 791 h 5942709"/>
              <a:gd name="connsiteX2" fmla="*/ 9913068 w 9913068"/>
              <a:gd name="connsiteY2" fmla="*/ 0 h 5942709"/>
              <a:gd name="connsiteX3" fmla="*/ 9906116 w 9913068"/>
              <a:gd name="connsiteY3" fmla="*/ 5942709 h 5942709"/>
              <a:gd name="connsiteX4" fmla="*/ 0 w 9913068"/>
              <a:gd name="connsiteY4" fmla="*/ 5928077 h 5942709"/>
              <a:gd name="connsiteX0" fmla="*/ 0 w 9913813"/>
              <a:gd name="connsiteY0" fmla="*/ 5928077 h 5942709"/>
              <a:gd name="connsiteX1" fmla="*/ 3531908 w 9913813"/>
              <a:gd name="connsiteY1" fmla="*/ 791 h 5942709"/>
              <a:gd name="connsiteX2" fmla="*/ 9913068 w 9913813"/>
              <a:gd name="connsiteY2" fmla="*/ 0 h 5942709"/>
              <a:gd name="connsiteX3" fmla="*/ 9912460 w 9913813"/>
              <a:gd name="connsiteY3" fmla="*/ 5942709 h 5942709"/>
              <a:gd name="connsiteX4" fmla="*/ 0 w 9913813"/>
              <a:gd name="connsiteY4" fmla="*/ 5928077 h 5942709"/>
              <a:gd name="connsiteX0" fmla="*/ 0 w 9913068"/>
              <a:gd name="connsiteY0" fmla="*/ 5928077 h 5928077"/>
              <a:gd name="connsiteX1" fmla="*/ 3531908 w 9913068"/>
              <a:gd name="connsiteY1" fmla="*/ 791 h 5928077"/>
              <a:gd name="connsiteX2" fmla="*/ 9913068 w 9913068"/>
              <a:gd name="connsiteY2" fmla="*/ 0 h 5928077"/>
              <a:gd name="connsiteX3" fmla="*/ 9833166 w 9913068"/>
              <a:gd name="connsiteY3" fmla="*/ 5884245 h 5928077"/>
              <a:gd name="connsiteX4" fmla="*/ 0 w 9913068"/>
              <a:gd name="connsiteY4" fmla="*/ 5928077 h 5928077"/>
              <a:gd name="connsiteX0" fmla="*/ 0 w 9913068"/>
              <a:gd name="connsiteY0" fmla="*/ 5928077 h 5936213"/>
              <a:gd name="connsiteX1" fmla="*/ 3531908 w 9913068"/>
              <a:gd name="connsiteY1" fmla="*/ 791 h 5936213"/>
              <a:gd name="connsiteX2" fmla="*/ 9913068 w 9913068"/>
              <a:gd name="connsiteY2" fmla="*/ 0 h 5936213"/>
              <a:gd name="connsiteX3" fmla="*/ 9909289 w 9913068"/>
              <a:gd name="connsiteY3" fmla="*/ 5936213 h 5936213"/>
              <a:gd name="connsiteX4" fmla="*/ 0 w 9913068"/>
              <a:gd name="connsiteY4" fmla="*/ 5928077 h 5936213"/>
              <a:gd name="connsiteX0" fmla="*/ 0 w 9913068"/>
              <a:gd name="connsiteY0" fmla="*/ 5928077 h 5942709"/>
              <a:gd name="connsiteX1" fmla="*/ 3531908 w 9913068"/>
              <a:gd name="connsiteY1" fmla="*/ 791 h 5942709"/>
              <a:gd name="connsiteX2" fmla="*/ 9913068 w 9913068"/>
              <a:gd name="connsiteY2" fmla="*/ 0 h 5942709"/>
              <a:gd name="connsiteX3" fmla="*/ 9909289 w 9913068"/>
              <a:gd name="connsiteY3" fmla="*/ 5942709 h 5942709"/>
              <a:gd name="connsiteX4" fmla="*/ 0 w 9913068"/>
              <a:gd name="connsiteY4" fmla="*/ 5928077 h 5942709"/>
              <a:gd name="connsiteX0" fmla="*/ 0 w 9913814"/>
              <a:gd name="connsiteY0" fmla="*/ 5928077 h 5942709"/>
              <a:gd name="connsiteX1" fmla="*/ 3531908 w 9913814"/>
              <a:gd name="connsiteY1" fmla="*/ 791 h 5942709"/>
              <a:gd name="connsiteX2" fmla="*/ 9913068 w 9913814"/>
              <a:gd name="connsiteY2" fmla="*/ 0 h 5942709"/>
              <a:gd name="connsiteX3" fmla="*/ 9912461 w 9913814"/>
              <a:gd name="connsiteY3" fmla="*/ 5942709 h 5942709"/>
              <a:gd name="connsiteX4" fmla="*/ 0 w 9913814"/>
              <a:gd name="connsiteY4" fmla="*/ 5928077 h 5942709"/>
              <a:gd name="connsiteX0" fmla="*/ 0 w 9926501"/>
              <a:gd name="connsiteY0" fmla="*/ 5941069 h 5942709"/>
              <a:gd name="connsiteX1" fmla="*/ 3544595 w 9926501"/>
              <a:gd name="connsiteY1" fmla="*/ 791 h 5942709"/>
              <a:gd name="connsiteX2" fmla="*/ 9925755 w 9926501"/>
              <a:gd name="connsiteY2" fmla="*/ 0 h 5942709"/>
              <a:gd name="connsiteX3" fmla="*/ 9925148 w 9926501"/>
              <a:gd name="connsiteY3" fmla="*/ 5942709 h 5942709"/>
              <a:gd name="connsiteX4" fmla="*/ 0 w 9926501"/>
              <a:gd name="connsiteY4" fmla="*/ 5941069 h 594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501" h="5942709">
                <a:moveTo>
                  <a:pt x="0" y="5941069"/>
                </a:moveTo>
                <a:lnTo>
                  <a:pt x="3544595" y="791"/>
                </a:lnTo>
                <a:lnTo>
                  <a:pt x="9925755" y="0"/>
                </a:lnTo>
                <a:cubicBezTo>
                  <a:pt x="9921323" y="1973324"/>
                  <a:pt x="9929580" y="3969385"/>
                  <a:pt x="9925148" y="5942709"/>
                </a:cubicBezTo>
                <a:lnTo>
                  <a:pt x="0" y="5941069"/>
                </a:lnTo>
                <a:close/>
              </a:path>
            </a:pathLst>
          </a:custGeom>
          <a:solidFill>
            <a:srgbClr val="52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53B4CF0A-086C-EF4C-8298-1ACF1017F04C}"/>
              </a:ext>
            </a:extLst>
          </p:cNvPr>
          <p:cNvSpPr>
            <a:spLocks noGrp="1"/>
          </p:cNvSpPr>
          <p:nvPr>
            <p:ph type="title" hasCustomPrompt="1"/>
          </p:nvPr>
        </p:nvSpPr>
        <p:spPr>
          <a:xfrm>
            <a:off x="640080" y="1116755"/>
            <a:ext cx="3894513" cy="1524379"/>
          </a:xfrm>
        </p:spPr>
        <p:txBody>
          <a:bodyPr lIns="0" tIns="0" rIns="0" bIns="0" anchor="t">
            <a:noAutofit/>
          </a:bodyPr>
          <a:lstStyle>
            <a:lvl1pPr algn="l">
              <a:lnSpc>
                <a:spcPts val="3500"/>
              </a:lnSpc>
              <a:defRPr sz="4000" cap="all" baseline="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4014A34-4BA1-B44F-A5D9-77B1C09FCF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sp>
        <p:nvSpPr>
          <p:cNvPr id="3" name="Text Placeholder 2">
            <a:extLst>
              <a:ext uri="{FF2B5EF4-FFF2-40B4-BE49-F238E27FC236}">
                <a16:creationId xmlns:a16="http://schemas.microsoft.com/office/drawing/2014/main" id="{D6991236-F3F6-F540-A529-32CB00EFF274}"/>
              </a:ext>
            </a:extLst>
          </p:cNvPr>
          <p:cNvSpPr>
            <a:spLocks noGrp="1"/>
          </p:cNvSpPr>
          <p:nvPr>
            <p:ph type="body" idx="1" hasCustomPrompt="1"/>
          </p:nvPr>
        </p:nvSpPr>
        <p:spPr>
          <a:xfrm>
            <a:off x="5566610" y="1116755"/>
            <a:ext cx="5863389" cy="5147520"/>
          </a:xfrm>
        </p:spPr>
        <p:txBody>
          <a:bodyPr lIns="0" tIns="0" rIns="0" bIns="0">
            <a:noAutofit/>
          </a:bodyPr>
          <a:lstStyle>
            <a:lvl1pPr marL="411480" indent="-411480">
              <a:lnSpc>
                <a:spcPts val="2400"/>
              </a:lnSpc>
              <a:spcBef>
                <a:spcPts val="0"/>
              </a:spcBef>
              <a:spcAft>
                <a:spcPts val="1500"/>
              </a:spcAft>
              <a:buClr>
                <a:schemeClr val="bg1">
                  <a:lumMod val="65000"/>
                </a:schemeClr>
              </a:buClr>
              <a:buFontTx/>
              <a:buBlip>
                <a:blip r:embed="rId3"/>
              </a:buBlip>
              <a:tabLst/>
              <a:defRPr sz="2000" cap="none" baseline="0">
                <a:solidFill>
                  <a:schemeClr val="bg1"/>
                </a:solidFill>
                <a:latin typeface="+mn-lt"/>
              </a:defRPr>
            </a:lvl1pPr>
            <a:lvl2pPr marL="406400" indent="0">
              <a:lnSpc>
                <a:spcPts val="2400"/>
              </a:lnSpc>
              <a:spcBef>
                <a:spcPts val="0"/>
              </a:spcBef>
              <a:spcAft>
                <a:spcPts val="1400"/>
              </a:spcAft>
              <a:buFont typeface="Arial" panose="020B0604020202020204" pitchFamily="34" charset="0"/>
              <a:buNone/>
              <a:tabLst/>
              <a:defRPr sz="2500" i="0" baseline="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Bullet List</a:t>
            </a:r>
          </a:p>
          <a:p>
            <a:pPr lvl="1"/>
            <a:endParaRPr lang="en-US" dirty="0"/>
          </a:p>
        </p:txBody>
      </p:sp>
      <p:pic>
        <p:nvPicPr>
          <p:cNvPr id="13" name="Picture 12">
            <a:extLst>
              <a:ext uri="{FF2B5EF4-FFF2-40B4-BE49-F238E27FC236}">
                <a16:creationId xmlns:a16="http://schemas.microsoft.com/office/drawing/2014/main" id="{AB571ED7-E306-D64F-A828-4065342CE8D2}"/>
              </a:ext>
            </a:extLst>
          </p:cNvPr>
          <p:cNvPicPr>
            <a:picLocks noChangeAspect="1"/>
          </p:cNvPicPr>
          <p:nvPr userDrawn="1"/>
        </p:nvPicPr>
        <p:blipFill>
          <a:blip r:embed="rId4" cstate="screen">
            <a:alphaModFix amt="20000"/>
            <a:extLst>
              <a:ext uri="{28A0092B-C50C-407E-A947-70E740481C1C}">
                <a14:useLocalDpi xmlns:a14="http://schemas.microsoft.com/office/drawing/2010/main"/>
              </a:ext>
            </a:extLst>
          </a:blip>
          <a:srcRect/>
          <a:stretch/>
        </p:blipFill>
        <p:spPr>
          <a:xfrm>
            <a:off x="4491533" y="5221117"/>
            <a:ext cx="6817765" cy="496658"/>
          </a:xfrm>
          <a:prstGeom prst="rect">
            <a:avLst/>
          </a:prstGeom>
        </p:spPr>
      </p:pic>
      <p:pic>
        <p:nvPicPr>
          <p:cNvPr id="11" name="Picture 10">
            <a:extLst>
              <a:ext uri="{FF2B5EF4-FFF2-40B4-BE49-F238E27FC236}">
                <a16:creationId xmlns:a16="http://schemas.microsoft.com/office/drawing/2014/main" id="{6DA4C161-7CF8-2845-81C2-EC13E2453F50}"/>
              </a:ext>
            </a:extLst>
          </p:cNvPr>
          <p:cNvPicPr>
            <a:picLocks noChangeAspect="1"/>
          </p:cNvPicPr>
          <p:nvPr userDrawn="1"/>
        </p:nvPicPr>
        <p:blipFill>
          <a:blip r:embed="rId5" cstate="screen">
            <a:alphaModFix amt="15000"/>
            <a:extLst>
              <a:ext uri="{28A0092B-C50C-407E-A947-70E740481C1C}">
                <a14:useLocalDpi xmlns:a14="http://schemas.microsoft.com/office/drawing/2010/main"/>
              </a:ext>
            </a:extLst>
          </a:blip>
          <a:srcRect/>
          <a:stretch/>
        </p:blipFill>
        <p:spPr>
          <a:xfrm>
            <a:off x="685799" y="5954295"/>
            <a:ext cx="1009650" cy="508000"/>
          </a:xfrm>
          <a:prstGeom prst="rect">
            <a:avLst/>
          </a:prstGeom>
        </p:spPr>
      </p:pic>
    </p:spTree>
    <p:extLst>
      <p:ext uri="{BB962C8B-B14F-4D97-AF65-F5344CB8AC3E}">
        <p14:creationId xmlns:p14="http://schemas.microsoft.com/office/powerpoint/2010/main" val="3263635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2A2E54-C253-914E-9D69-469AA814993A}"/>
              </a:ext>
            </a:extLst>
          </p:cNvPr>
          <p:cNvSpPr/>
          <p:nvPr userDrawn="1"/>
        </p:nvSpPr>
        <p:spPr>
          <a:xfrm>
            <a:off x="381000" y="777240"/>
            <a:ext cx="11430000" cy="5806440"/>
          </a:xfrm>
          <a:prstGeom prst="rect">
            <a:avLst/>
          </a:prstGeom>
          <a:solidFill>
            <a:srgbClr val="F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61C93E5-D104-F343-9A62-8F881AE07277}"/>
              </a:ext>
            </a:extLst>
          </p:cNvPr>
          <p:cNvSpPr>
            <a:spLocks noGrp="1"/>
          </p:cNvSpPr>
          <p:nvPr>
            <p:ph type="title"/>
          </p:nvPr>
        </p:nvSpPr>
        <p:spPr>
          <a:xfrm>
            <a:off x="640080" y="909637"/>
            <a:ext cx="10515600" cy="781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EFC21C-D624-5047-8DA9-6169DBBB7AB6}"/>
              </a:ext>
            </a:extLst>
          </p:cNvPr>
          <p:cNvSpPr>
            <a:spLocks noGrp="1"/>
          </p:cNvSpPr>
          <p:nvPr>
            <p:ph type="body" idx="1"/>
          </p:nvPr>
        </p:nvSpPr>
        <p:spPr>
          <a:xfrm>
            <a:off x="64008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675E20A9-C84E-F84B-8224-6007E8821AD7}"/>
              </a:ext>
            </a:extLst>
          </p:cNvPr>
          <p:cNvPicPr>
            <a:picLocks noChangeAspect="1"/>
          </p:cNvPicPr>
          <p:nvPr userDrawn="1"/>
        </p:nvPicPr>
        <p:blipFill>
          <a:blip r:embed="rId4"/>
          <a:srcRect/>
          <a:stretch/>
        </p:blipFill>
        <p:spPr>
          <a:xfrm>
            <a:off x="640080" y="5954295"/>
            <a:ext cx="1009650" cy="508000"/>
          </a:xfrm>
          <a:prstGeom prst="rect">
            <a:avLst/>
          </a:prstGeom>
        </p:spPr>
      </p:pic>
      <p:sp>
        <p:nvSpPr>
          <p:cNvPr id="11" name="TextBox 10">
            <a:extLst>
              <a:ext uri="{FF2B5EF4-FFF2-40B4-BE49-F238E27FC236}">
                <a16:creationId xmlns:a16="http://schemas.microsoft.com/office/drawing/2014/main" id="{4ACB2D0E-EC66-804A-AE15-52BB01CD950C}"/>
              </a:ext>
            </a:extLst>
          </p:cNvPr>
          <p:cNvSpPr txBox="1"/>
          <p:nvPr userDrawn="1"/>
        </p:nvSpPr>
        <p:spPr>
          <a:xfrm>
            <a:off x="576073" y="478343"/>
            <a:ext cx="4114800" cy="229554"/>
          </a:xfrm>
          <a:prstGeom prst="rect">
            <a:avLst/>
          </a:prstGeom>
          <a:noFill/>
        </p:spPr>
        <p:txBody>
          <a:bodyPr wrap="square" lIns="0" tIns="0" rIns="0" bIns="0" rtlCol="0">
            <a:noAutofit/>
          </a:bodyPr>
          <a:lstStyle/>
          <a:p>
            <a:pPr algn="l"/>
            <a:r>
              <a:rPr lang="en-US" sz="1000" dirty="0">
                <a:solidFill>
                  <a:srgbClr val="21212B"/>
                </a:solidFill>
              </a:rPr>
              <a:t>X12 | Fall 2023 Standing Meeting | October 2023</a:t>
            </a:r>
          </a:p>
        </p:txBody>
      </p:sp>
      <p:sp>
        <p:nvSpPr>
          <p:cNvPr id="12" name="TextBox 11">
            <a:extLst>
              <a:ext uri="{FF2B5EF4-FFF2-40B4-BE49-F238E27FC236}">
                <a16:creationId xmlns:a16="http://schemas.microsoft.com/office/drawing/2014/main" id="{712A7A71-C5CC-0B47-8157-DD729D5295A2}"/>
              </a:ext>
            </a:extLst>
          </p:cNvPr>
          <p:cNvSpPr txBox="1"/>
          <p:nvPr userDrawn="1"/>
        </p:nvSpPr>
        <p:spPr>
          <a:xfrm>
            <a:off x="10232862" y="478343"/>
            <a:ext cx="1383065" cy="229554"/>
          </a:xfrm>
          <a:prstGeom prst="rect">
            <a:avLst/>
          </a:prstGeom>
          <a:noFill/>
        </p:spPr>
        <p:txBody>
          <a:bodyPr wrap="square" lIns="0" tIns="0" rIns="0" bIns="0" rtlCol="0">
            <a:noAutofit/>
          </a:bodyPr>
          <a:lstStyle/>
          <a:p>
            <a:pPr algn="r"/>
            <a:fld id="{C6FEE6F7-8EA1-1646-8D05-F82F26CE7404}" type="slidenum">
              <a:rPr lang="en-US" sz="1000" b="1" kern="1200" smtClean="0">
                <a:solidFill>
                  <a:srgbClr val="363640"/>
                </a:solidFill>
                <a:latin typeface="+mn-lt"/>
                <a:ea typeface="+mn-ea"/>
                <a:cs typeface="+mn-cs"/>
              </a:rPr>
              <a:t>‹#›</a:t>
            </a:fld>
            <a:endParaRPr lang="en-US" sz="1000" b="1" kern="1200" dirty="0">
              <a:solidFill>
                <a:srgbClr val="363640"/>
              </a:solidFill>
              <a:latin typeface="+mn-lt"/>
              <a:ea typeface="+mn-ea"/>
              <a:cs typeface="+mn-cs"/>
            </a:endParaRPr>
          </a:p>
        </p:txBody>
      </p:sp>
      <p:sp>
        <p:nvSpPr>
          <p:cNvPr id="10" name="TextBox 9">
            <a:extLst>
              <a:ext uri="{FF2B5EF4-FFF2-40B4-BE49-F238E27FC236}">
                <a16:creationId xmlns:a16="http://schemas.microsoft.com/office/drawing/2014/main" id="{5E2145CF-D544-9E48-B64D-81F20C4A5165}"/>
              </a:ext>
            </a:extLst>
          </p:cNvPr>
          <p:cNvSpPr txBox="1"/>
          <p:nvPr userDrawn="1"/>
        </p:nvSpPr>
        <p:spPr>
          <a:xfrm>
            <a:off x="10232862" y="6637828"/>
            <a:ext cx="1383065" cy="229554"/>
          </a:xfrm>
          <a:prstGeom prst="rect">
            <a:avLst/>
          </a:prstGeom>
          <a:noFill/>
        </p:spPr>
        <p:txBody>
          <a:bodyPr wrap="square" lIns="0" tIns="0" rIns="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000" kern="1200" dirty="0">
                <a:solidFill>
                  <a:srgbClr val="A6A6BA"/>
                </a:solidFill>
                <a:latin typeface="+mn-lt"/>
                <a:ea typeface="+mn-ea"/>
                <a:cs typeface="+mn-cs"/>
              </a:rPr>
              <a:t>© 2023 X12</a:t>
            </a:r>
          </a:p>
        </p:txBody>
      </p:sp>
    </p:spTree>
    <p:extLst>
      <p:ext uri="{BB962C8B-B14F-4D97-AF65-F5344CB8AC3E}">
        <p14:creationId xmlns:p14="http://schemas.microsoft.com/office/powerpoint/2010/main" val="2788047825"/>
      </p:ext>
    </p:extLst>
  </p:cSld>
  <p:clrMap bg1="lt1" tx1="dk1" bg2="lt2" tx2="dk2" accent1="accent1" accent2="accent2" accent3="accent3" accent4="accent4" accent5="accent5" accent6="accent6" hlink="hlink" folHlink="folHlink"/>
  <p:sldLayoutIdLst>
    <p:sldLayoutId id="2147483691" r:id="rId1"/>
    <p:sldLayoutId id="2147483682" r:id="rId2"/>
  </p:sldLayoutIdLst>
  <p:hf sldNum="0" hdr="0" ftr="0" dt="0"/>
  <p:txStyles>
    <p:titleStyle>
      <a:lvl1pPr algn="l" defTabSz="914400" rtl="0" eaLnBrk="1" latinLnBrk="0" hangingPunct="1">
        <a:lnSpc>
          <a:spcPct val="90000"/>
        </a:lnSpc>
        <a:spcBef>
          <a:spcPct val="0"/>
        </a:spcBef>
        <a:buNone/>
        <a:defRPr sz="4400" kern="1200">
          <a:solidFill>
            <a:srgbClr val="21212B"/>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2A2E54-C253-914E-9D69-469AA814993A}"/>
              </a:ext>
            </a:extLst>
          </p:cNvPr>
          <p:cNvSpPr/>
          <p:nvPr userDrawn="1"/>
        </p:nvSpPr>
        <p:spPr>
          <a:xfrm>
            <a:off x="381000" y="777240"/>
            <a:ext cx="11430000" cy="5806440"/>
          </a:xfrm>
          <a:prstGeom prst="rect">
            <a:avLst/>
          </a:prstGeom>
          <a:solidFill>
            <a:srgbClr val="F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61C93E5-D104-F343-9A62-8F881AE07277}"/>
              </a:ext>
            </a:extLst>
          </p:cNvPr>
          <p:cNvSpPr>
            <a:spLocks noGrp="1"/>
          </p:cNvSpPr>
          <p:nvPr>
            <p:ph type="title"/>
          </p:nvPr>
        </p:nvSpPr>
        <p:spPr>
          <a:xfrm>
            <a:off x="640080" y="909637"/>
            <a:ext cx="10515600" cy="781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EFC21C-D624-5047-8DA9-6169DBBB7AB6}"/>
              </a:ext>
            </a:extLst>
          </p:cNvPr>
          <p:cNvSpPr>
            <a:spLocks noGrp="1"/>
          </p:cNvSpPr>
          <p:nvPr>
            <p:ph type="body" idx="1"/>
          </p:nvPr>
        </p:nvSpPr>
        <p:spPr>
          <a:xfrm>
            <a:off x="64008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675E20A9-C84E-F84B-8224-6007E8821AD7}"/>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40080" y="5954295"/>
            <a:ext cx="1009650" cy="508000"/>
          </a:xfrm>
          <a:prstGeom prst="rect">
            <a:avLst/>
          </a:prstGeom>
        </p:spPr>
      </p:pic>
      <p:sp>
        <p:nvSpPr>
          <p:cNvPr id="11" name="TextBox 10">
            <a:extLst>
              <a:ext uri="{FF2B5EF4-FFF2-40B4-BE49-F238E27FC236}">
                <a16:creationId xmlns:a16="http://schemas.microsoft.com/office/drawing/2014/main" id="{4ACB2D0E-EC66-804A-AE15-52BB01CD950C}"/>
              </a:ext>
            </a:extLst>
          </p:cNvPr>
          <p:cNvSpPr txBox="1"/>
          <p:nvPr userDrawn="1"/>
        </p:nvSpPr>
        <p:spPr>
          <a:xfrm>
            <a:off x="576073" y="468899"/>
            <a:ext cx="4114800" cy="229554"/>
          </a:xfrm>
          <a:prstGeom prst="rect">
            <a:avLst/>
          </a:prstGeom>
          <a:noFill/>
        </p:spPr>
        <p:txBody>
          <a:bodyPr wrap="square" lIns="0" tIns="0" rIns="0" bIns="0" rtlCol="0">
            <a:noAutofit/>
          </a:bodyPr>
          <a:lstStyle/>
          <a:p>
            <a:pPr algn="l"/>
            <a:r>
              <a:rPr lang="en-US" sz="1000" dirty="0">
                <a:solidFill>
                  <a:srgbClr val="21212B"/>
                </a:solidFill>
              </a:rPr>
              <a:t>X12 | Fall 2023 Standing Meeting | October 2023</a:t>
            </a:r>
          </a:p>
        </p:txBody>
      </p:sp>
      <p:sp>
        <p:nvSpPr>
          <p:cNvPr id="12" name="TextBox 11">
            <a:extLst>
              <a:ext uri="{FF2B5EF4-FFF2-40B4-BE49-F238E27FC236}">
                <a16:creationId xmlns:a16="http://schemas.microsoft.com/office/drawing/2014/main" id="{712A7A71-C5CC-0B47-8157-DD729D5295A2}"/>
              </a:ext>
            </a:extLst>
          </p:cNvPr>
          <p:cNvSpPr txBox="1"/>
          <p:nvPr userDrawn="1"/>
        </p:nvSpPr>
        <p:spPr>
          <a:xfrm>
            <a:off x="10232862" y="478343"/>
            <a:ext cx="1383065" cy="229554"/>
          </a:xfrm>
          <a:prstGeom prst="rect">
            <a:avLst/>
          </a:prstGeom>
          <a:noFill/>
        </p:spPr>
        <p:txBody>
          <a:bodyPr wrap="square" lIns="0" tIns="0" rIns="0" bIns="0" rtlCol="0">
            <a:noAutofit/>
          </a:bodyPr>
          <a:lstStyle/>
          <a:p>
            <a:pPr algn="r"/>
            <a:fld id="{C6FEE6F7-8EA1-1646-8D05-F82F26CE7404}" type="slidenum">
              <a:rPr lang="en-US" sz="1000" b="1" kern="1200" smtClean="0">
                <a:solidFill>
                  <a:srgbClr val="363640"/>
                </a:solidFill>
                <a:latin typeface="+mn-lt"/>
                <a:ea typeface="+mn-ea"/>
                <a:cs typeface="+mn-cs"/>
              </a:rPr>
              <a:t>‹#›</a:t>
            </a:fld>
            <a:endParaRPr lang="en-US" sz="1000" b="1" kern="1200" dirty="0">
              <a:solidFill>
                <a:srgbClr val="363640"/>
              </a:solidFill>
              <a:latin typeface="+mn-lt"/>
              <a:ea typeface="+mn-ea"/>
              <a:cs typeface="+mn-cs"/>
            </a:endParaRPr>
          </a:p>
        </p:txBody>
      </p:sp>
      <p:sp>
        <p:nvSpPr>
          <p:cNvPr id="10" name="TextBox 9">
            <a:extLst>
              <a:ext uri="{FF2B5EF4-FFF2-40B4-BE49-F238E27FC236}">
                <a16:creationId xmlns:a16="http://schemas.microsoft.com/office/drawing/2014/main" id="{5E2145CF-D544-9E48-B64D-81F20C4A5165}"/>
              </a:ext>
            </a:extLst>
          </p:cNvPr>
          <p:cNvSpPr txBox="1"/>
          <p:nvPr userDrawn="1"/>
        </p:nvSpPr>
        <p:spPr>
          <a:xfrm>
            <a:off x="10232862" y="6637828"/>
            <a:ext cx="1383065" cy="229554"/>
          </a:xfrm>
          <a:prstGeom prst="rect">
            <a:avLst/>
          </a:prstGeom>
          <a:noFill/>
        </p:spPr>
        <p:txBody>
          <a:bodyPr wrap="square" lIns="0" tIns="0" rIns="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000" kern="1200" dirty="0">
                <a:solidFill>
                  <a:srgbClr val="A6A6BA"/>
                </a:solidFill>
                <a:latin typeface="+mn-lt"/>
                <a:ea typeface="+mn-ea"/>
                <a:cs typeface="+mn-cs"/>
              </a:rPr>
              <a:t>© 2023 X12</a:t>
            </a:r>
          </a:p>
        </p:txBody>
      </p:sp>
    </p:spTree>
    <p:extLst>
      <p:ext uri="{BB962C8B-B14F-4D97-AF65-F5344CB8AC3E}">
        <p14:creationId xmlns:p14="http://schemas.microsoft.com/office/powerpoint/2010/main" val="2465469455"/>
      </p:ext>
    </p:extLst>
  </p:cSld>
  <p:clrMap bg1="lt1" tx1="dk1" bg2="lt2" tx2="dk2" accent1="accent1" accent2="accent2" accent3="accent3" accent4="accent4" accent5="accent5" accent6="accent6" hlink="hlink" folHlink="folHlink"/>
  <p:sldLayoutIdLst>
    <p:sldLayoutId id="2147483709" r:id="rId1"/>
    <p:sldLayoutId id="2147483716" r:id="rId2"/>
    <p:sldLayoutId id="2147483718" r:id="rId3"/>
    <p:sldLayoutId id="2147483723" r:id="rId4"/>
    <p:sldLayoutId id="2147483724" r:id="rId5"/>
    <p:sldLayoutId id="2147483731" r:id="rId6"/>
    <p:sldLayoutId id="2147483736" r:id="rId7"/>
    <p:sldLayoutId id="2147483732" r:id="rId8"/>
    <p:sldLayoutId id="2147483737" r:id="rId9"/>
  </p:sldLayoutIdLst>
  <p:hf sldNum="0" hdr="0" ftr="0" dt="0"/>
  <p:txStyles>
    <p:titleStyle>
      <a:lvl1pPr algn="l" defTabSz="914400" rtl="0" eaLnBrk="1" latinLnBrk="0" hangingPunct="1">
        <a:lnSpc>
          <a:spcPct val="90000"/>
        </a:lnSpc>
        <a:spcBef>
          <a:spcPct val="0"/>
        </a:spcBef>
        <a:buNone/>
        <a:defRPr sz="4400" kern="1200">
          <a:solidFill>
            <a:srgbClr val="21212B"/>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x12.org/"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www.x12.org/feedback"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x12.org/" TargetMode="External"/><Relationship Id="rId2" Type="http://schemas.openxmlformats.org/officeDocument/2006/relationships/hyperlink" Target="mailto:info@x12.org"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Excel_Worksheet.xlsx"/><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1.xlsx"/><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Excel_Worksheet2.xlsx"/><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3.xlsx"/><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Excel_Worksheet4.xlsx"/><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5.xlsx"/><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support@x12.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mailto:meetings@x12.or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6.xlsx"/><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7.xlsx"/><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x12.org/"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www.x12.org/feedback" TargetMode="Externa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www.x12.org/" TargetMode="External"/><Relationship Id="rId2" Type="http://schemas.openxmlformats.org/officeDocument/2006/relationships/hyperlink" Target="mailto:info@x12.org"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8.xlsx"/><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www.x12.org/about/award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x12.org/resources/info-center"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hyperlink" Target="https://x12.org/"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www.x12.org/feedback"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7930-F398-0D4F-BD2A-74B55DED0104}"/>
              </a:ext>
            </a:extLst>
          </p:cNvPr>
          <p:cNvSpPr>
            <a:spLocks noGrp="1"/>
          </p:cNvSpPr>
          <p:nvPr>
            <p:ph type="title"/>
          </p:nvPr>
        </p:nvSpPr>
        <p:spPr>
          <a:xfrm>
            <a:off x="640079" y="1116755"/>
            <a:ext cx="3817621" cy="1524379"/>
          </a:xfrm>
        </p:spPr>
        <p:txBody>
          <a:bodyPr/>
          <a:lstStyle/>
          <a:p>
            <a:r>
              <a:rPr lang="en-US" sz="3600" dirty="0"/>
              <a:t>X12N Full Subcommittee – Fall 2023</a:t>
            </a:r>
          </a:p>
        </p:txBody>
      </p:sp>
      <p:sp>
        <p:nvSpPr>
          <p:cNvPr id="3" name="Text Placeholder 2">
            <a:extLst>
              <a:ext uri="{FF2B5EF4-FFF2-40B4-BE49-F238E27FC236}">
                <a16:creationId xmlns:a16="http://schemas.microsoft.com/office/drawing/2014/main" id="{778C9936-8D8E-A346-B45E-DD5FC4519C40}"/>
              </a:ext>
            </a:extLst>
          </p:cNvPr>
          <p:cNvSpPr>
            <a:spLocks noGrp="1"/>
          </p:cNvSpPr>
          <p:nvPr>
            <p:ph type="body" idx="1"/>
          </p:nvPr>
        </p:nvSpPr>
        <p:spPr>
          <a:xfrm>
            <a:off x="640079" y="3184687"/>
            <a:ext cx="3042235" cy="2064360"/>
          </a:xfrm>
        </p:spPr>
        <p:txBody>
          <a:bodyPr/>
          <a:lstStyle/>
          <a:p>
            <a:pPr>
              <a:lnSpc>
                <a:spcPct val="100000"/>
              </a:lnSpc>
            </a:pPr>
            <a:r>
              <a:rPr lang="en-US" sz="1800" dirty="0"/>
              <a:t>Tara Rose, Chair</a:t>
            </a:r>
          </a:p>
          <a:p>
            <a:pPr>
              <a:lnSpc>
                <a:spcPct val="100000"/>
              </a:lnSpc>
            </a:pPr>
            <a:r>
              <a:rPr lang="en-US" sz="1800" dirty="0"/>
              <a:t>Michelle Barry, Vice-Chair</a:t>
            </a:r>
          </a:p>
        </p:txBody>
      </p:sp>
    </p:spTree>
    <p:extLst>
      <p:ext uri="{BB962C8B-B14F-4D97-AF65-F5344CB8AC3E}">
        <p14:creationId xmlns:p14="http://schemas.microsoft.com/office/powerpoint/2010/main" val="3613456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E9C8-1156-274C-8A24-4871BD278419}"/>
              </a:ext>
            </a:extLst>
          </p:cNvPr>
          <p:cNvSpPr>
            <a:spLocks noGrp="1"/>
          </p:cNvSpPr>
          <p:nvPr>
            <p:ph type="title"/>
          </p:nvPr>
        </p:nvSpPr>
        <p:spPr/>
        <p:txBody>
          <a:bodyPr/>
          <a:lstStyle/>
          <a:p>
            <a:r>
              <a:rPr lang="en-US" dirty="0"/>
              <a:t>X12N Officer elections</a:t>
            </a:r>
          </a:p>
        </p:txBody>
      </p:sp>
      <p:sp>
        <p:nvSpPr>
          <p:cNvPr id="3" name="Text Placeholder 2">
            <a:extLst>
              <a:ext uri="{FF2B5EF4-FFF2-40B4-BE49-F238E27FC236}">
                <a16:creationId xmlns:a16="http://schemas.microsoft.com/office/drawing/2014/main" id="{2777F839-B8E6-F040-8DEB-B8EC396D7CDF}"/>
              </a:ext>
            </a:extLst>
          </p:cNvPr>
          <p:cNvSpPr>
            <a:spLocks noGrp="1"/>
          </p:cNvSpPr>
          <p:nvPr>
            <p:ph type="body" idx="1"/>
          </p:nvPr>
        </p:nvSpPr>
        <p:spPr>
          <a:xfrm>
            <a:off x="5566610" y="849571"/>
            <a:ext cx="6229150" cy="5741245"/>
          </a:xfrm>
        </p:spPr>
        <p:txBody>
          <a:bodyPr/>
          <a:lstStyle/>
          <a:p>
            <a:pPr>
              <a:spcAft>
                <a:spcPts val="600"/>
              </a:spcAft>
            </a:pPr>
            <a:r>
              <a:rPr lang="en-US" sz="1800" dirty="0"/>
              <a:t>The following candidates are elected for the next term </a:t>
            </a:r>
          </a:p>
          <a:p>
            <a:pPr marL="429070" lvl="1" indent="0">
              <a:spcAft>
                <a:spcPts val="0"/>
              </a:spcAft>
              <a:buNone/>
            </a:pPr>
            <a:endParaRPr lang="en-US" sz="14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2100" dirty="0"/>
          </a:p>
        </p:txBody>
      </p:sp>
      <p:graphicFrame>
        <p:nvGraphicFramePr>
          <p:cNvPr id="4" name="Table 5">
            <a:extLst>
              <a:ext uri="{FF2B5EF4-FFF2-40B4-BE49-F238E27FC236}">
                <a16:creationId xmlns:a16="http://schemas.microsoft.com/office/drawing/2014/main" id="{40F6A0E2-EB8C-1859-F888-200F38EE7A6D}"/>
              </a:ext>
            </a:extLst>
          </p:cNvPr>
          <p:cNvGraphicFramePr>
            <a:graphicFrameLocks noGrp="1"/>
          </p:cNvGraphicFramePr>
          <p:nvPr>
            <p:extLst>
              <p:ext uri="{D42A27DB-BD31-4B8C-83A1-F6EECF244321}">
                <p14:modId xmlns:p14="http://schemas.microsoft.com/office/powerpoint/2010/main" val="2439749656"/>
              </p:ext>
            </p:extLst>
          </p:nvPr>
        </p:nvGraphicFramePr>
        <p:xfrm>
          <a:off x="5054119" y="1611675"/>
          <a:ext cx="6741641" cy="3131185"/>
        </p:xfrm>
        <a:graphic>
          <a:graphicData uri="http://schemas.openxmlformats.org/drawingml/2006/table">
            <a:tbl>
              <a:tblPr firstRow="1" bandRow="1">
                <a:tableStyleId>{ED083AE6-46FA-4A59-8FB0-9F97EB10719F}</a:tableStyleId>
              </a:tblPr>
              <a:tblGrid>
                <a:gridCol w="2311226">
                  <a:extLst>
                    <a:ext uri="{9D8B030D-6E8A-4147-A177-3AD203B41FA5}">
                      <a16:colId xmlns:a16="http://schemas.microsoft.com/office/drawing/2014/main" val="2586101560"/>
                    </a:ext>
                  </a:extLst>
                </a:gridCol>
                <a:gridCol w="970443">
                  <a:extLst>
                    <a:ext uri="{9D8B030D-6E8A-4147-A177-3AD203B41FA5}">
                      <a16:colId xmlns:a16="http://schemas.microsoft.com/office/drawing/2014/main" val="499673047"/>
                    </a:ext>
                  </a:extLst>
                </a:gridCol>
                <a:gridCol w="1200520">
                  <a:extLst>
                    <a:ext uri="{9D8B030D-6E8A-4147-A177-3AD203B41FA5}">
                      <a16:colId xmlns:a16="http://schemas.microsoft.com/office/drawing/2014/main" val="1395110845"/>
                    </a:ext>
                  </a:extLst>
                </a:gridCol>
                <a:gridCol w="2259452">
                  <a:extLst>
                    <a:ext uri="{9D8B030D-6E8A-4147-A177-3AD203B41FA5}">
                      <a16:colId xmlns:a16="http://schemas.microsoft.com/office/drawing/2014/main" val="3414083126"/>
                    </a:ext>
                  </a:extLst>
                </a:gridCol>
              </a:tblGrid>
              <a:tr h="0">
                <a:tc>
                  <a:txBody>
                    <a:bodyPr/>
                    <a:lstStyle/>
                    <a:p>
                      <a:r>
                        <a:rPr lang="en-US" sz="1600" b="0" dirty="0">
                          <a:solidFill>
                            <a:schemeClr val="tx1">
                              <a:lumMod val="65000"/>
                              <a:lumOff val="35000"/>
                            </a:schemeClr>
                          </a:solidFill>
                        </a:rPr>
                        <a:t>Subcommittee/Work Group</a:t>
                      </a:r>
                    </a:p>
                  </a:txBody>
                  <a:tcPr/>
                </a:tc>
                <a:tc>
                  <a:txBody>
                    <a:bodyPr/>
                    <a:lstStyle/>
                    <a:p>
                      <a:r>
                        <a:rPr lang="en-US" sz="1600" b="0" dirty="0">
                          <a:solidFill>
                            <a:schemeClr val="tx1">
                              <a:lumMod val="65000"/>
                              <a:lumOff val="35000"/>
                            </a:schemeClr>
                          </a:solidFill>
                        </a:rPr>
                        <a:t>Position</a:t>
                      </a:r>
                    </a:p>
                  </a:txBody>
                  <a:tcPr/>
                </a:tc>
                <a:tc>
                  <a:txBody>
                    <a:bodyPr/>
                    <a:lstStyle/>
                    <a:p>
                      <a:r>
                        <a:rPr lang="en-US" sz="1600" b="0" dirty="0">
                          <a:solidFill>
                            <a:schemeClr val="tx1">
                              <a:lumMod val="65000"/>
                              <a:lumOff val="35000"/>
                            </a:schemeClr>
                          </a:solidFill>
                        </a:rPr>
                        <a:t>Candidate  </a:t>
                      </a:r>
                    </a:p>
                  </a:txBody>
                  <a:tcPr/>
                </a:tc>
                <a:tc>
                  <a:txBody>
                    <a:bodyPr/>
                    <a:lstStyle/>
                    <a:p>
                      <a:r>
                        <a:rPr lang="en-US" sz="1600" b="0" dirty="0">
                          <a:solidFill>
                            <a:schemeClr val="tx1">
                              <a:lumMod val="65000"/>
                              <a:lumOff val="35000"/>
                            </a:schemeClr>
                          </a:solidFill>
                        </a:rPr>
                        <a:t>Term</a:t>
                      </a:r>
                    </a:p>
                  </a:txBody>
                  <a:tcPr/>
                </a:tc>
                <a:extLst>
                  <a:ext uri="{0D108BD9-81ED-4DB2-BD59-A6C34878D82A}">
                    <a16:rowId xmlns:a16="http://schemas.microsoft.com/office/drawing/2014/main" val="3727827012"/>
                  </a:ext>
                </a:extLst>
              </a:tr>
              <a:tr h="370840">
                <a:tc>
                  <a:txBody>
                    <a:bodyPr/>
                    <a:lstStyle/>
                    <a:p>
                      <a:pPr algn="l" fontAlgn="b"/>
                      <a:r>
                        <a:rPr lang="en-US" sz="1400" b="0" i="0" u="none" strike="noStrike" dirty="0">
                          <a:solidFill>
                            <a:schemeClr val="tx1">
                              <a:lumMod val="65000"/>
                              <a:lumOff val="35000"/>
                            </a:schemeClr>
                          </a:solidFill>
                          <a:effectLst/>
                          <a:latin typeface="+mn-lt"/>
                        </a:rPr>
                        <a:t>TGB/WG10 – Services Review Information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LuAnn Hetherington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Fall 2023-Fall 2025</a:t>
                      </a:r>
                    </a:p>
                  </a:txBody>
                  <a:tcPr marL="9525" marR="9525" marT="9525" marB="0" anchor="b"/>
                </a:tc>
                <a:extLst>
                  <a:ext uri="{0D108BD9-81ED-4DB2-BD59-A6C34878D82A}">
                    <a16:rowId xmlns:a16="http://schemas.microsoft.com/office/drawing/2014/main" val="315941636"/>
                  </a:ext>
                </a:extLst>
              </a:tr>
              <a:tr h="370840">
                <a:tc>
                  <a:txBody>
                    <a:bodyPr/>
                    <a:lstStyle/>
                    <a:p>
                      <a:pPr algn="l" fontAlgn="b"/>
                      <a:r>
                        <a:rPr lang="en-US" sz="1400" b="0" i="0" u="none" strike="noStrike" dirty="0">
                          <a:solidFill>
                            <a:schemeClr val="tx1">
                              <a:lumMod val="65000"/>
                              <a:lumOff val="35000"/>
                            </a:schemeClr>
                          </a:solidFill>
                          <a:effectLst/>
                          <a:latin typeface="+mn-lt"/>
                        </a:rPr>
                        <a:t>TGB/WG15 – Provider Information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Jeffrey Jennings</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Fall 2023-Fall 2025</a:t>
                      </a:r>
                    </a:p>
                  </a:txBody>
                  <a:tcPr marL="9525" marR="9525" marT="9525" marB="0" anchor="b"/>
                </a:tc>
                <a:extLst>
                  <a:ext uri="{0D108BD9-81ED-4DB2-BD59-A6C34878D82A}">
                    <a16:rowId xmlns:a16="http://schemas.microsoft.com/office/drawing/2014/main" val="3501757195"/>
                  </a:ext>
                </a:extLst>
              </a:tr>
              <a:tr h="370840">
                <a:tc>
                  <a:txBody>
                    <a:bodyPr/>
                    <a:lstStyle/>
                    <a:p>
                      <a:pPr algn="l" fontAlgn="b"/>
                      <a:r>
                        <a:rPr lang="en-US" sz="1400" b="0" i="0" u="none" strike="noStrike" dirty="0">
                          <a:solidFill>
                            <a:schemeClr val="tx1">
                              <a:lumMod val="65000"/>
                              <a:lumOff val="35000"/>
                            </a:schemeClr>
                          </a:solidFill>
                          <a:effectLst/>
                          <a:latin typeface="+mn-lt"/>
                        </a:rPr>
                        <a:t>TGB/WG22 – Health Care Data Reporting</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Christopher Gracon</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Fall 2023-Fall 2025</a:t>
                      </a:r>
                    </a:p>
                  </a:txBody>
                  <a:tcPr marL="9525" marR="9525" marT="9525" marB="0" anchor="b"/>
                </a:tc>
                <a:extLst>
                  <a:ext uri="{0D108BD9-81ED-4DB2-BD59-A6C34878D82A}">
                    <a16:rowId xmlns:a16="http://schemas.microsoft.com/office/drawing/2014/main" val="1991232580"/>
                  </a:ext>
                </a:extLst>
              </a:tr>
              <a:tr h="235572">
                <a:tc>
                  <a:txBody>
                    <a:bodyPr/>
                    <a:lstStyle/>
                    <a:p>
                      <a:pPr algn="l" fontAlgn="b"/>
                      <a:r>
                        <a:rPr lang="en-US" sz="1400" b="0" i="0" u="none" strike="noStrike" dirty="0">
                          <a:solidFill>
                            <a:schemeClr val="tx1">
                              <a:lumMod val="65000"/>
                              <a:lumOff val="35000"/>
                            </a:schemeClr>
                          </a:solidFill>
                          <a:effectLst/>
                          <a:latin typeface="+mn-lt"/>
                        </a:rPr>
                        <a:t>TGB/WG23 – EDI Acknowledgments</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David Collins</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Fall 2023-Fall 2025</a:t>
                      </a:r>
                    </a:p>
                  </a:txBody>
                  <a:tcPr marL="9525" marR="9525" marT="9525" marB="0" anchor="b"/>
                </a:tc>
                <a:extLst>
                  <a:ext uri="{0D108BD9-81ED-4DB2-BD59-A6C34878D82A}">
                    <a16:rowId xmlns:a16="http://schemas.microsoft.com/office/drawing/2014/main" val="299320714"/>
                  </a:ext>
                </a:extLst>
              </a:tr>
              <a:tr h="370840">
                <a:tc>
                  <a:txBody>
                    <a:bodyPr/>
                    <a:lstStyle/>
                    <a:p>
                      <a:pPr algn="l" fontAlgn="b"/>
                      <a:r>
                        <a:rPr lang="en-US" sz="1400" b="0" i="0" u="none" strike="noStrike" dirty="0">
                          <a:solidFill>
                            <a:schemeClr val="tx1">
                              <a:lumMod val="65000"/>
                              <a:lumOff val="35000"/>
                            </a:schemeClr>
                          </a:solidFill>
                          <a:effectLst/>
                          <a:latin typeface="+mn-lt"/>
                        </a:rPr>
                        <a:t>TGB/WG23 – EDI Acknowledgments</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Joel Prater</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Fall 2023-Fall 2025</a:t>
                      </a:r>
                    </a:p>
                  </a:txBody>
                  <a:tcPr marL="9525" marR="9525" marT="9525" marB="0" anchor="b"/>
                </a:tc>
                <a:extLst>
                  <a:ext uri="{0D108BD9-81ED-4DB2-BD59-A6C34878D82A}">
                    <a16:rowId xmlns:a16="http://schemas.microsoft.com/office/drawing/2014/main" val="3982368669"/>
                  </a:ext>
                </a:extLst>
              </a:tr>
              <a:tr h="370840">
                <a:tc>
                  <a:txBody>
                    <a:bodyPr/>
                    <a:lstStyle/>
                    <a:p>
                      <a:pPr algn="l" fontAlgn="b"/>
                      <a:r>
                        <a:rPr lang="en-US" sz="1400" b="0" i="0" u="none" strike="noStrike" dirty="0">
                          <a:solidFill>
                            <a:schemeClr val="tx1">
                              <a:lumMod val="65000"/>
                              <a:lumOff val="35000"/>
                            </a:schemeClr>
                          </a:solidFill>
                          <a:effectLst/>
                          <a:latin typeface="+mn-lt"/>
                        </a:rPr>
                        <a:t>TGC – Coordination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Joel Prater</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Fall 2023-Fall 2025</a:t>
                      </a:r>
                    </a:p>
                  </a:txBody>
                  <a:tcPr marL="9525" marR="9525" marT="9525" marB="0" anchor="b"/>
                </a:tc>
                <a:extLst>
                  <a:ext uri="{0D108BD9-81ED-4DB2-BD59-A6C34878D82A}">
                    <a16:rowId xmlns:a16="http://schemas.microsoft.com/office/drawing/2014/main" val="1091250982"/>
                  </a:ext>
                </a:extLst>
              </a:tr>
            </a:tbl>
          </a:graphicData>
        </a:graphic>
      </p:graphicFrame>
    </p:spTree>
    <p:extLst>
      <p:ext uri="{BB962C8B-B14F-4D97-AF65-F5344CB8AC3E}">
        <p14:creationId xmlns:p14="http://schemas.microsoft.com/office/powerpoint/2010/main" val="3373164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E9C8-1156-274C-8A24-4871BD278419}"/>
              </a:ext>
            </a:extLst>
          </p:cNvPr>
          <p:cNvSpPr>
            <a:spLocks noGrp="1"/>
          </p:cNvSpPr>
          <p:nvPr>
            <p:ph type="title"/>
          </p:nvPr>
        </p:nvSpPr>
        <p:spPr/>
        <p:txBody>
          <a:bodyPr/>
          <a:lstStyle/>
          <a:p>
            <a:r>
              <a:rPr lang="en-US" dirty="0"/>
              <a:t>X12N Appointments Summer 2023</a:t>
            </a:r>
            <a:br>
              <a:rPr lang="en-US" dirty="0"/>
            </a:br>
            <a:endParaRPr lang="en-US" dirty="0"/>
          </a:p>
        </p:txBody>
      </p:sp>
      <p:sp>
        <p:nvSpPr>
          <p:cNvPr id="3" name="Text Placeholder 2">
            <a:extLst>
              <a:ext uri="{FF2B5EF4-FFF2-40B4-BE49-F238E27FC236}">
                <a16:creationId xmlns:a16="http://schemas.microsoft.com/office/drawing/2014/main" id="{2777F839-B8E6-F040-8DEB-B8EC396D7CDF}"/>
              </a:ext>
            </a:extLst>
          </p:cNvPr>
          <p:cNvSpPr>
            <a:spLocks noGrp="1"/>
          </p:cNvSpPr>
          <p:nvPr>
            <p:ph type="body" idx="1"/>
          </p:nvPr>
        </p:nvSpPr>
        <p:spPr>
          <a:xfrm>
            <a:off x="5566610" y="849571"/>
            <a:ext cx="6229150" cy="5741245"/>
          </a:xfrm>
        </p:spPr>
        <p:txBody>
          <a:bodyPr/>
          <a:lstStyle/>
          <a:p>
            <a:pPr marL="210312" indent="0">
              <a:buNone/>
            </a:pPr>
            <a:endParaRPr lang="en-US" sz="2100" b="1" dirty="0"/>
          </a:p>
          <a:p>
            <a:endParaRPr lang="en-US" sz="2100" dirty="0"/>
          </a:p>
        </p:txBody>
      </p:sp>
      <p:graphicFrame>
        <p:nvGraphicFramePr>
          <p:cNvPr id="4" name="Table 4">
            <a:extLst>
              <a:ext uri="{FF2B5EF4-FFF2-40B4-BE49-F238E27FC236}">
                <a16:creationId xmlns:a16="http://schemas.microsoft.com/office/drawing/2014/main" id="{468D2A7A-5435-4BD6-B82B-7C38FF77BD76}"/>
              </a:ext>
            </a:extLst>
          </p:cNvPr>
          <p:cNvGraphicFramePr>
            <a:graphicFrameLocks noGrp="1"/>
          </p:cNvGraphicFramePr>
          <p:nvPr>
            <p:extLst>
              <p:ext uri="{D42A27DB-BD31-4B8C-83A1-F6EECF244321}">
                <p14:modId xmlns:p14="http://schemas.microsoft.com/office/powerpoint/2010/main" val="3861767014"/>
              </p:ext>
            </p:extLst>
          </p:nvPr>
        </p:nvGraphicFramePr>
        <p:xfrm>
          <a:off x="4709160" y="2029968"/>
          <a:ext cx="6942909" cy="2565400"/>
        </p:xfrm>
        <a:graphic>
          <a:graphicData uri="http://schemas.openxmlformats.org/drawingml/2006/table">
            <a:tbl>
              <a:tblPr firstRow="1" bandRow="1">
                <a:tableStyleId>{ED083AE6-46FA-4A59-8FB0-9F97EB10719F}</a:tableStyleId>
              </a:tblPr>
              <a:tblGrid>
                <a:gridCol w="2967897">
                  <a:extLst>
                    <a:ext uri="{9D8B030D-6E8A-4147-A177-3AD203B41FA5}">
                      <a16:colId xmlns:a16="http://schemas.microsoft.com/office/drawing/2014/main" val="2795368112"/>
                    </a:ext>
                  </a:extLst>
                </a:gridCol>
                <a:gridCol w="1660709">
                  <a:extLst>
                    <a:ext uri="{9D8B030D-6E8A-4147-A177-3AD203B41FA5}">
                      <a16:colId xmlns:a16="http://schemas.microsoft.com/office/drawing/2014/main" val="1436206968"/>
                    </a:ext>
                  </a:extLst>
                </a:gridCol>
                <a:gridCol w="2314303">
                  <a:extLst>
                    <a:ext uri="{9D8B030D-6E8A-4147-A177-3AD203B41FA5}">
                      <a16:colId xmlns:a16="http://schemas.microsoft.com/office/drawing/2014/main" val="984159763"/>
                    </a:ext>
                  </a:extLst>
                </a:gridCol>
              </a:tblGrid>
              <a:tr h="370840">
                <a:tc>
                  <a:txBody>
                    <a:bodyPr/>
                    <a:lstStyle/>
                    <a:p>
                      <a:r>
                        <a:rPr lang="en-US" b="0" dirty="0">
                          <a:solidFill>
                            <a:schemeClr val="tx1">
                              <a:lumMod val="65000"/>
                              <a:lumOff val="35000"/>
                            </a:schemeClr>
                          </a:solidFill>
                        </a:rPr>
                        <a:t>Liaison/Representative</a:t>
                      </a:r>
                    </a:p>
                  </a:txBody>
                  <a:tcPr/>
                </a:tc>
                <a:tc>
                  <a:txBody>
                    <a:bodyPr/>
                    <a:lstStyle/>
                    <a:p>
                      <a:r>
                        <a:rPr lang="en-US" b="0" dirty="0">
                          <a:solidFill>
                            <a:schemeClr val="tx1">
                              <a:lumMod val="65000"/>
                              <a:lumOff val="35000"/>
                            </a:schemeClr>
                          </a:solidFill>
                        </a:rPr>
                        <a:t>Appointee</a:t>
                      </a:r>
                    </a:p>
                  </a:txBody>
                  <a:tcPr/>
                </a:tc>
                <a:tc>
                  <a:txBody>
                    <a:bodyPr/>
                    <a:lstStyle/>
                    <a:p>
                      <a:r>
                        <a:rPr lang="en-US" b="0" dirty="0">
                          <a:solidFill>
                            <a:schemeClr val="tx1">
                              <a:lumMod val="65000"/>
                              <a:lumOff val="35000"/>
                            </a:schemeClr>
                          </a:solidFill>
                        </a:rPr>
                        <a:t>Appointed Term</a:t>
                      </a:r>
                    </a:p>
                  </a:txBody>
                  <a:tcPr/>
                </a:tc>
                <a:extLst>
                  <a:ext uri="{0D108BD9-81ED-4DB2-BD59-A6C34878D82A}">
                    <a16:rowId xmlns:a16="http://schemas.microsoft.com/office/drawing/2014/main" val="4201812209"/>
                  </a:ext>
                </a:extLst>
              </a:tr>
              <a:tr h="370840">
                <a:tc>
                  <a:txBody>
                    <a:bodyPr/>
                    <a:lstStyle/>
                    <a:p>
                      <a:r>
                        <a:rPr lang="en-US" b="0" dirty="0">
                          <a:solidFill>
                            <a:schemeClr val="tx1">
                              <a:lumMod val="65000"/>
                              <a:lumOff val="35000"/>
                            </a:schemeClr>
                          </a:solidFill>
                        </a:rPr>
                        <a:t>X12C</a:t>
                      </a:r>
                    </a:p>
                  </a:txBody>
                  <a:tcPr/>
                </a:tc>
                <a:tc>
                  <a:txBody>
                    <a:bodyPr/>
                    <a:lstStyle/>
                    <a:p>
                      <a:r>
                        <a:rPr lang="en-US" b="0" dirty="0">
                          <a:solidFill>
                            <a:schemeClr val="tx1">
                              <a:lumMod val="65000"/>
                              <a:lumOff val="35000"/>
                            </a:schemeClr>
                          </a:solidFill>
                        </a:rPr>
                        <a:t>Stacey Barber</a:t>
                      </a:r>
                    </a:p>
                  </a:txBody>
                  <a:tcPr/>
                </a:tc>
                <a:tc>
                  <a:txBody>
                    <a:bodyPr/>
                    <a:lstStyle/>
                    <a:p>
                      <a:r>
                        <a:rPr lang="en-US" b="0" dirty="0">
                          <a:solidFill>
                            <a:schemeClr val="tx1">
                              <a:lumMod val="65000"/>
                              <a:lumOff val="35000"/>
                            </a:schemeClr>
                          </a:solidFill>
                        </a:rPr>
                        <a:t>Summer 2023-Summer 2025</a:t>
                      </a:r>
                    </a:p>
                  </a:txBody>
                  <a:tcPr/>
                </a:tc>
                <a:extLst>
                  <a:ext uri="{0D108BD9-81ED-4DB2-BD59-A6C34878D82A}">
                    <a16:rowId xmlns:a16="http://schemas.microsoft.com/office/drawing/2014/main" val="2254555911"/>
                  </a:ext>
                </a:extLst>
              </a:tr>
              <a:tr h="370840">
                <a:tc>
                  <a:txBody>
                    <a:bodyPr/>
                    <a:lstStyle/>
                    <a:p>
                      <a:r>
                        <a:rPr lang="en-US" b="0" dirty="0">
                          <a:solidFill>
                            <a:schemeClr val="tx1">
                              <a:lumMod val="65000"/>
                              <a:lumOff val="35000"/>
                            </a:schemeClr>
                          </a:solidFill>
                        </a:rPr>
                        <a:t>PRB Primary</a:t>
                      </a:r>
                    </a:p>
                  </a:txBody>
                  <a:tcPr/>
                </a:tc>
                <a:tc>
                  <a:txBody>
                    <a:bodyPr/>
                    <a:lstStyle/>
                    <a:p>
                      <a:r>
                        <a:rPr lang="en-US" b="0" dirty="0">
                          <a:solidFill>
                            <a:schemeClr val="tx1">
                              <a:lumMod val="65000"/>
                              <a:lumOff val="35000"/>
                            </a:schemeClr>
                          </a:solidFill>
                        </a:rPr>
                        <a:t>Stacey Barber</a:t>
                      </a:r>
                    </a:p>
                  </a:txBody>
                  <a:tcPr/>
                </a:tc>
                <a:tc>
                  <a:txBody>
                    <a:bodyPr/>
                    <a:lstStyle/>
                    <a:p>
                      <a:r>
                        <a:rPr lang="en-US" b="0" dirty="0">
                          <a:solidFill>
                            <a:schemeClr val="tx1">
                              <a:lumMod val="65000"/>
                              <a:lumOff val="35000"/>
                            </a:schemeClr>
                          </a:solidFill>
                        </a:rPr>
                        <a:t>Summer 2023-Summer 2025</a:t>
                      </a:r>
                    </a:p>
                  </a:txBody>
                  <a:tcPr/>
                </a:tc>
                <a:extLst>
                  <a:ext uri="{0D108BD9-81ED-4DB2-BD59-A6C34878D82A}">
                    <a16:rowId xmlns:a16="http://schemas.microsoft.com/office/drawing/2014/main" val="2387628457"/>
                  </a:ext>
                </a:extLst>
              </a:tr>
              <a:tr h="370840">
                <a:tc>
                  <a:txBody>
                    <a:bodyPr/>
                    <a:lstStyle/>
                    <a:p>
                      <a:r>
                        <a:rPr lang="en-US" b="0" dirty="0">
                          <a:solidFill>
                            <a:schemeClr val="tx1">
                              <a:lumMod val="65000"/>
                              <a:lumOff val="35000"/>
                            </a:schemeClr>
                          </a:solidFill>
                        </a:rPr>
                        <a:t>PRB Alternate</a:t>
                      </a:r>
                    </a:p>
                  </a:txBody>
                  <a:tcPr/>
                </a:tc>
                <a:tc>
                  <a:txBody>
                    <a:bodyPr/>
                    <a:lstStyle/>
                    <a:p>
                      <a:r>
                        <a:rPr lang="en-US" b="0" dirty="0">
                          <a:solidFill>
                            <a:schemeClr val="tx1">
                              <a:lumMod val="65000"/>
                              <a:lumOff val="35000"/>
                            </a:schemeClr>
                          </a:solidFill>
                        </a:rPr>
                        <a:t>Christopher Gracon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lumMod val="65000"/>
                              <a:lumOff val="35000"/>
                            </a:schemeClr>
                          </a:solidFill>
                        </a:rPr>
                        <a:t>Summer 2023-Summer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65000"/>
                            <a:lumOff val="35000"/>
                          </a:schemeClr>
                        </a:solidFill>
                      </a:endParaRPr>
                    </a:p>
                  </a:txBody>
                  <a:tcPr/>
                </a:tc>
                <a:extLst>
                  <a:ext uri="{0D108BD9-81ED-4DB2-BD59-A6C34878D82A}">
                    <a16:rowId xmlns:a16="http://schemas.microsoft.com/office/drawing/2014/main" val="892321321"/>
                  </a:ext>
                </a:extLst>
              </a:tr>
            </a:tbl>
          </a:graphicData>
        </a:graphic>
      </p:graphicFrame>
    </p:spTree>
    <p:extLst>
      <p:ext uri="{BB962C8B-B14F-4D97-AF65-F5344CB8AC3E}">
        <p14:creationId xmlns:p14="http://schemas.microsoft.com/office/powerpoint/2010/main" val="366609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MRC Development groups</a:t>
            </a:r>
          </a:p>
        </p:txBody>
      </p:sp>
      <p:graphicFrame>
        <p:nvGraphicFramePr>
          <p:cNvPr id="4" name="Table 3">
            <a:extLst>
              <a:ext uri="{FF2B5EF4-FFF2-40B4-BE49-F238E27FC236}">
                <a16:creationId xmlns:a16="http://schemas.microsoft.com/office/drawing/2014/main" id="{83DC3EC2-C8BB-457E-839C-7B31432027D8}"/>
              </a:ext>
            </a:extLst>
          </p:cNvPr>
          <p:cNvGraphicFramePr>
            <a:graphicFrameLocks noGrp="1"/>
          </p:cNvGraphicFramePr>
          <p:nvPr>
            <p:extLst>
              <p:ext uri="{D42A27DB-BD31-4B8C-83A1-F6EECF244321}">
                <p14:modId xmlns:p14="http://schemas.microsoft.com/office/powerpoint/2010/main" val="3702832900"/>
              </p:ext>
            </p:extLst>
          </p:nvPr>
        </p:nvGraphicFramePr>
        <p:xfrm>
          <a:off x="4707256" y="2029673"/>
          <a:ext cx="7092952" cy="1316166"/>
        </p:xfrm>
        <a:graphic>
          <a:graphicData uri="http://schemas.openxmlformats.org/drawingml/2006/table">
            <a:tbl>
              <a:tblPr firstRow="1" bandRow="1">
                <a:tableStyleId>{ED083AE6-46FA-4A59-8FB0-9F97EB10719F}</a:tableStyleId>
              </a:tblPr>
              <a:tblGrid>
                <a:gridCol w="1773238">
                  <a:extLst>
                    <a:ext uri="{9D8B030D-6E8A-4147-A177-3AD203B41FA5}">
                      <a16:colId xmlns:a16="http://schemas.microsoft.com/office/drawing/2014/main" val="470644632"/>
                    </a:ext>
                  </a:extLst>
                </a:gridCol>
                <a:gridCol w="1773238">
                  <a:extLst>
                    <a:ext uri="{9D8B030D-6E8A-4147-A177-3AD203B41FA5}">
                      <a16:colId xmlns:a16="http://schemas.microsoft.com/office/drawing/2014/main" val="2112471498"/>
                    </a:ext>
                  </a:extLst>
                </a:gridCol>
                <a:gridCol w="1773238">
                  <a:extLst>
                    <a:ext uri="{9D8B030D-6E8A-4147-A177-3AD203B41FA5}">
                      <a16:colId xmlns:a16="http://schemas.microsoft.com/office/drawing/2014/main" val="4138862360"/>
                    </a:ext>
                  </a:extLst>
                </a:gridCol>
                <a:gridCol w="1773238">
                  <a:extLst>
                    <a:ext uri="{9D8B030D-6E8A-4147-A177-3AD203B41FA5}">
                      <a16:colId xmlns:a16="http://schemas.microsoft.com/office/drawing/2014/main" val="4123246958"/>
                    </a:ext>
                  </a:extLst>
                </a:gridCol>
              </a:tblGrid>
              <a:tr h="338563">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Subordinate Group</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Chair/Co-chairs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b="1" dirty="0">
                          <a:solidFill>
                            <a:schemeClr val="tx1">
                              <a:lumMod val="65000"/>
                              <a:lumOff val="35000"/>
                            </a:schemeClr>
                          </a:solidFill>
                          <a:effectLst/>
                          <a:latin typeface="+mn-lt"/>
                          <a:ea typeface="+mn-ea"/>
                          <a:cs typeface="Arial" panose="020B0604020202020204" pitchFamily="34" charset="0"/>
                        </a:rPr>
                        <a:t>Appointed Term</a:t>
                      </a:r>
                    </a:p>
                  </a:txBody>
                  <a:tcPr marL="93350" marR="93350" anchor="ctr"/>
                </a:tc>
                <a:tc>
                  <a:txBody>
                    <a:bodyPr/>
                    <a:lstStyle/>
                    <a:p>
                      <a:pPr algn="l"/>
                      <a:r>
                        <a:rPr lang="en-US" sz="1200" dirty="0">
                          <a:solidFill>
                            <a:schemeClr val="tx1">
                              <a:lumMod val="65000"/>
                              <a:lumOff val="35000"/>
                            </a:schemeClr>
                          </a:solidFill>
                        </a:rPr>
                        <a:t>Standing Meeting Plan</a:t>
                      </a:r>
                    </a:p>
                  </a:txBody>
                  <a:tcPr anchor="ctr"/>
                </a:tc>
                <a:extLst>
                  <a:ext uri="{0D108BD9-81ED-4DB2-BD59-A6C34878D82A}">
                    <a16:rowId xmlns:a16="http://schemas.microsoft.com/office/drawing/2014/main" val="2544042625"/>
                  </a:ext>
                </a:extLst>
              </a:tr>
              <a:tr h="977603">
                <a:tc>
                  <a:txBody>
                    <a:bodyPr/>
                    <a:lstStyle/>
                    <a:p>
                      <a:pPr marL="0" algn="l" defTabSz="914400" rtl="0" eaLnBrk="1" fontAlgn="t" latinLnBrk="0" hangingPunct="1">
                        <a:spcBef>
                          <a:spcPts val="0"/>
                        </a:spcBef>
                        <a:spcAft>
                          <a:spcPts val="0"/>
                        </a:spcAft>
                      </a:pPr>
                      <a:r>
                        <a:rPr lang="en-US" sz="1200" u="none" kern="1200" dirty="0">
                          <a:solidFill>
                            <a:schemeClr val="tx1">
                              <a:lumMod val="65000"/>
                              <a:lumOff val="35000"/>
                            </a:schemeClr>
                          </a:solidFill>
                          <a:latin typeface="+mn-lt"/>
                        </a:rPr>
                        <a:t>MR Coordinator</a:t>
                      </a:r>
                    </a:p>
                  </a:txBody>
                  <a:tcPr marL="93350" marR="9335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lumMod val="65000"/>
                              <a:lumOff val="35000"/>
                            </a:schemeClr>
                          </a:solidFill>
                          <a:latin typeface="+mn-lt"/>
                        </a:rPr>
                        <a:t>Deborah McCachern</a:t>
                      </a:r>
                    </a:p>
                  </a:txBody>
                  <a:tcPr marL="93350" marR="9335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chemeClr val="tx1">
                              <a:lumMod val="65000"/>
                              <a:lumOff val="35000"/>
                            </a:schemeClr>
                          </a:solidFill>
                          <a:latin typeface="+mn-lt"/>
                          <a:cs typeface="Arial" panose="020B0604020202020204" pitchFamily="34" charset="0"/>
                        </a:rPr>
                        <a:t>Fall 2024</a:t>
                      </a:r>
                    </a:p>
                  </a:txBody>
                  <a:tcPr marL="93350" marR="93350"/>
                </a:tc>
                <a:tc>
                  <a:txBody>
                    <a:bodyPr/>
                    <a:lstStyle/>
                    <a:p>
                      <a:r>
                        <a:rPr lang="en-US" sz="1200" dirty="0">
                          <a:solidFill>
                            <a:schemeClr val="tx1">
                              <a:lumMod val="65000"/>
                              <a:lumOff val="35000"/>
                            </a:schemeClr>
                          </a:solidFill>
                        </a:rPr>
                        <a:t>Not Meeting</a:t>
                      </a:r>
                    </a:p>
                  </a:txBody>
                  <a:tcPr/>
                </a:tc>
                <a:extLst>
                  <a:ext uri="{0D108BD9-81ED-4DB2-BD59-A6C34878D82A}">
                    <a16:rowId xmlns:a16="http://schemas.microsoft.com/office/drawing/2014/main" val="944164248"/>
                  </a:ext>
                </a:extLst>
              </a:tr>
            </a:tbl>
          </a:graphicData>
        </a:graphic>
      </p:graphicFrame>
    </p:spTree>
    <p:extLst>
      <p:ext uri="{BB962C8B-B14F-4D97-AF65-F5344CB8AC3E}">
        <p14:creationId xmlns:p14="http://schemas.microsoft.com/office/powerpoint/2010/main" val="1867088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TGB</a:t>
            </a:r>
          </a:p>
        </p:txBody>
      </p:sp>
      <p:graphicFrame>
        <p:nvGraphicFramePr>
          <p:cNvPr id="4" name="Table 3">
            <a:extLst>
              <a:ext uri="{FF2B5EF4-FFF2-40B4-BE49-F238E27FC236}">
                <a16:creationId xmlns:a16="http://schemas.microsoft.com/office/drawing/2014/main" id="{83DC3EC2-C8BB-457E-839C-7B31432027D8}"/>
              </a:ext>
            </a:extLst>
          </p:cNvPr>
          <p:cNvGraphicFramePr>
            <a:graphicFrameLocks noGrp="1"/>
          </p:cNvGraphicFramePr>
          <p:nvPr>
            <p:extLst>
              <p:ext uri="{D42A27DB-BD31-4B8C-83A1-F6EECF244321}">
                <p14:modId xmlns:p14="http://schemas.microsoft.com/office/powerpoint/2010/main" val="621312002"/>
              </p:ext>
            </p:extLst>
          </p:nvPr>
        </p:nvGraphicFramePr>
        <p:xfrm>
          <a:off x="4707256" y="2029673"/>
          <a:ext cx="7092952" cy="3466352"/>
        </p:xfrm>
        <a:graphic>
          <a:graphicData uri="http://schemas.openxmlformats.org/drawingml/2006/table">
            <a:tbl>
              <a:tblPr firstRow="1" bandRow="1">
                <a:tableStyleId>{ED083AE6-46FA-4A59-8FB0-9F97EB10719F}</a:tableStyleId>
              </a:tblPr>
              <a:tblGrid>
                <a:gridCol w="1773238">
                  <a:extLst>
                    <a:ext uri="{9D8B030D-6E8A-4147-A177-3AD203B41FA5}">
                      <a16:colId xmlns:a16="http://schemas.microsoft.com/office/drawing/2014/main" val="470644632"/>
                    </a:ext>
                  </a:extLst>
                </a:gridCol>
                <a:gridCol w="1773238">
                  <a:extLst>
                    <a:ext uri="{9D8B030D-6E8A-4147-A177-3AD203B41FA5}">
                      <a16:colId xmlns:a16="http://schemas.microsoft.com/office/drawing/2014/main" val="2112471498"/>
                    </a:ext>
                  </a:extLst>
                </a:gridCol>
                <a:gridCol w="1773238">
                  <a:extLst>
                    <a:ext uri="{9D8B030D-6E8A-4147-A177-3AD203B41FA5}">
                      <a16:colId xmlns:a16="http://schemas.microsoft.com/office/drawing/2014/main" val="4138862360"/>
                    </a:ext>
                  </a:extLst>
                </a:gridCol>
                <a:gridCol w="1773238">
                  <a:extLst>
                    <a:ext uri="{9D8B030D-6E8A-4147-A177-3AD203B41FA5}">
                      <a16:colId xmlns:a16="http://schemas.microsoft.com/office/drawing/2014/main" val="4123246958"/>
                    </a:ext>
                  </a:extLst>
                </a:gridCol>
              </a:tblGrid>
              <a:tr h="338563">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Subordinate Group</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Chair/Co-chairs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b="1" dirty="0">
                          <a:solidFill>
                            <a:schemeClr val="tx1">
                              <a:lumMod val="65000"/>
                              <a:lumOff val="35000"/>
                            </a:schemeClr>
                          </a:solidFill>
                          <a:effectLst/>
                        </a:rPr>
                        <a:t>Term Ends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algn="l"/>
                      <a:r>
                        <a:rPr lang="en-US" sz="1200" dirty="0">
                          <a:solidFill>
                            <a:schemeClr val="tx1">
                              <a:lumMod val="65000"/>
                              <a:lumOff val="35000"/>
                            </a:schemeClr>
                          </a:solidFill>
                        </a:rPr>
                        <a:t>Standing Meeting Plan</a:t>
                      </a:r>
                    </a:p>
                  </a:txBody>
                  <a:tcPr anchor="ctr"/>
                </a:tc>
                <a:extLst>
                  <a:ext uri="{0D108BD9-81ED-4DB2-BD59-A6C34878D82A}">
                    <a16:rowId xmlns:a16="http://schemas.microsoft.com/office/drawing/2014/main" val="2544042625"/>
                  </a:ext>
                </a:extLst>
              </a:tr>
              <a:tr h="401090">
                <a:tc>
                  <a:txBody>
                    <a:bodyPr/>
                    <a:lstStyle/>
                    <a:p>
                      <a:pPr marL="0" algn="l" defTabSz="914400" rtl="0" eaLnBrk="1" fontAlgn="t" latinLnBrk="0" hangingPunct="1">
                        <a:spcBef>
                          <a:spcPts val="0"/>
                        </a:spcBef>
                        <a:spcAft>
                          <a:spcPts val="0"/>
                        </a:spcAft>
                      </a:pPr>
                      <a:r>
                        <a:rPr lang="en-US" sz="1200" u="none" kern="1200" dirty="0">
                          <a:solidFill>
                            <a:schemeClr val="tx1">
                              <a:lumMod val="65000"/>
                              <a:lumOff val="35000"/>
                            </a:schemeClr>
                          </a:solidFill>
                          <a:latin typeface="+mn-lt"/>
                        </a:rPr>
                        <a:t>Business Task Group</a:t>
                      </a:r>
                    </a:p>
                  </a:txBody>
                  <a:tcPr marL="93350" marR="9335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lumMod val="65000"/>
                              <a:lumOff val="35000"/>
                            </a:schemeClr>
                          </a:solidFill>
                          <a:latin typeface="+mn-lt"/>
                        </a:rPr>
                        <a:t>Pam Grosze</a:t>
                      </a:r>
                    </a:p>
                  </a:txBody>
                  <a:tcPr marL="93350" marR="9335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chemeClr val="tx1">
                              <a:lumMod val="65000"/>
                              <a:lumOff val="35000"/>
                            </a:schemeClr>
                          </a:solidFill>
                          <a:latin typeface="+mn-lt"/>
                          <a:cs typeface="Arial" panose="020B0604020202020204" pitchFamily="34" charset="0"/>
                        </a:rPr>
                        <a:t>Winter 2024</a:t>
                      </a:r>
                    </a:p>
                  </a:txBody>
                  <a:tcPr marL="93350" marR="93350"/>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Meeting 10/3 at 12 PM</a:t>
                      </a:r>
                    </a:p>
                  </a:txBody>
                  <a:tcPr/>
                </a:tc>
                <a:extLst>
                  <a:ext uri="{0D108BD9-81ED-4DB2-BD59-A6C34878D82A}">
                    <a16:rowId xmlns:a16="http://schemas.microsoft.com/office/drawing/2014/main" val="944164248"/>
                  </a:ext>
                </a:extLst>
              </a:tr>
              <a:tr h="841789">
                <a:tc>
                  <a:txBody>
                    <a:bodyPr/>
                    <a:lstStyle/>
                    <a:p>
                      <a:r>
                        <a:rPr lang="en-US" sz="1200" kern="1200" baseline="0" dirty="0">
                          <a:solidFill>
                            <a:schemeClr val="tx1">
                              <a:lumMod val="65000"/>
                              <a:lumOff val="35000"/>
                            </a:schemeClr>
                          </a:solidFill>
                          <a:effectLst/>
                          <a:latin typeface="+mn-lt"/>
                        </a:rPr>
                        <a:t>WG1 - Benefit Information</a:t>
                      </a:r>
                      <a:endParaRPr lang="en-US" sz="1200" b="0" kern="1200" baseline="0" dirty="0">
                        <a:solidFill>
                          <a:schemeClr val="tx1">
                            <a:lumMod val="65000"/>
                            <a:lumOff val="35000"/>
                          </a:schemeClr>
                        </a:solidFill>
                        <a:effectLst/>
                        <a:latin typeface="+mn-lt"/>
                        <a:ea typeface="+mn-ea"/>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rPr>
                        <a:t>Donna Campbell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rPr>
                        <a:t>Evert Ford</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solidFill>
                            <a:schemeClr val="tx1">
                              <a:lumMod val="65000"/>
                              <a:lumOff val="35000"/>
                            </a:schemeClr>
                          </a:solidFill>
                          <a:latin typeface="+mn-lt"/>
                        </a:rPr>
                        <a:t>Summer 2024</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solidFill>
                            <a:schemeClr val="tx1">
                              <a:lumMod val="65000"/>
                              <a:lumOff val="35000"/>
                            </a:schemeClr>
                          </a:solidFill>
                          <a:latin typeface="+mn-lt"/>
                        </a:rPr>
                        <a:t>Winter 2024</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RFI Discussions</a:t>
                      </a:r>
                    </a:p>
                    <a:p>
                      <a:pPr marL="171450" indent="-171450">
                        <a:buFont typeface="Arial" panose="020B0604020202020204" pitchFamily="34" charset="0"/>
                        <a:buChar char="•"/>
                      </a:pPr>
                      <a:r>
                        <a:rPr lang="en-US" sz="1200" dirty="0">
                          <a:solidFill>
                            <a:schemeClr val="tx1">
                              <a:lumMod val="65000"/>
                              <a:lumOff val="35000"/>
                            </a:schemeClr>
                          </a:solidFill>
                        </a:rPr>
                        <a:t>MR Submissions and Discussions</a:t>
                      </a:r>
                    </a:p>
                    <a:p>
                      <a:pPr marL="171450" indent="-171450">
                        <a:buFont typeface="Arial" panose="020B0604020202020204" pitchFamily="34" charset="0"/>
                        <a:buChar char="•"/>
                      </a:pPr>
                      <a:r>
                        <a:rPr lang="en-US" sz="1200" dirty="0">
                          <a:solidFill>
                            <a:schemeClr val="tx1">
                              <a:lumMod val="65000"/>
                              <a:lumOff val="35000"/>
                            </a:schemeClr>
                          </a:solidFill>
                        </a:rPr>
                        <a:t>MR Comments Review</a:t>
                      </a:r>
                    </a:p>
                  </a:txBody>
                  <a:tcPr/>
                </a:tc>
                <a:extLst>
                  <a:ext uri="{0D108BD9-81ED-4DB2-BD59-A6C34878D82A}">
                    <a16:rowId xmlns:a16="http://schemas.microsoft.com/office/drawing/2014/main" val="3478164383"/>
                  </a:ext>
                </a:extLst>
              </a:tr>
              <a:tr h="622111">
                <a:tc>
                  <a:txBody>
                    <a:bodyPr/>
                    <a:lstStyle/>
                    <a:p>
                      <a:r>
                        <a:rPr lang="en-US" sz="1200" baseline="0" dirty="0">
                          <a:solidFill>
                            <a:schemeClr val="tx1">
                              <a:lumMod val="65000"/>
                              <a:lumOff val="35000"/>
                            </a:schemeClr>
                          </a:solidFill>
                          <a:latin typeface="+mn-lt"/>
                        </a:rPr>
                        <a:t>WG2 - Billing, Encounter, &amp; Claim Attachment</a:t>
                      </a:r>
                      <a:endParaRPr lang="en-US" sz="1200" b="0" baseline="0" dirty="0">
                        <a:solidFill>
                          <a:schemeClr val="tx1">
                            <a:lumMod val="65000"/>
                            <a:lumOff val="35000"/>
                          </a:schemeClr>
                        </a:solidFill>
                        <a:latin typeface="+mn-lt"/>
                        <a:cs typeface="Arial" panose="020B0604020202020204" pitchFamily="34" charset="0"/>
                      </a:endParaRPr>
                    </a:p>
                  </a:txBody>
                  <a:tcPr marL="93350" marR="933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65000"/>
                              <a:lumOff val="35000"/>
                            </a:schemeClr>
                          </a:solidFill>
                          <a:effectLst/>
                          <a:latin typeface="+mn-lt"/>
                          <a:ea typeface="+mn-ea"/>
                          <a:cs typeface="Arial" panose="020B0604020202020204" pitchFamily="34" charset="0"/>
                        </a:rPr>
                        <a:t>Lynn Chapple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rPr>
                        <a:t>James Mosteller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65000"/>
                              <a:lumOff val="35000"/>
                            </a:schemeClr>
                          </a:solidFill>
                          <a:effectLst/>
                          <a:latin typeface="+mn-lt"/>
                          <a:ea typeface="+mn-ea"/>
                          <a:cs typeface="Arial" panose="020B0604020202020204" pitchFamily="34" charset="0"/>
                        </a:rPr>
                        <a:t>Stanley Nachimson</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ea typeface="+mn-ea"/>
                          <a:cs typeface="Arial" panose="020B0604020202020204" pitchFamily="34" charset="0"/>
                        </a:rPr>
                        <a:t>Winter 2025</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rPr>
                        <a:t>Summer 2025</a:t>
                      </a:r>
                      <a:endParaRPr lang="en-US" sz="1200" b="0" kern="1200" baseline="0" dirty="0">
                        <a:solidFill>
                          <a:schemeClr val="tx1">
                            <a:lumMod val="65000"/>
                            <a:lumOff val="35000"/>
                          </a:schemeClr>
                        </a:solidFill>
                        <a:latin typeface="+mn-lt"/>
                        <a:ea typeface="+mn-ea"/>
                        <a:cs typeface="Arial" panose="020B0604020202020204" pitchFamily="34" charset="0"/>
                      </a:endParaRP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ea typeface="+mn-ea"/>
                          <a:cs typeface="Arial" panose="020B0604020202020204" pitchFamily="34" charset="0"/>
                        </a:rPr>
                        <a:t>Summer 2024</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Attachments </a:t>
                      </a:r>
                    </a:p>
                    <a:p>
                      <a:pPr marL="171450" indent="-171450">
                        <a:buFont typeface="Arial" panose="020B0604020202020204" pitchFamily="34" charset="0"/>
                        <a:buChar char="•"/>
                      </a:pPr>
                      <a:r>
                        <a:rPr lang="en-US" sz="1200" dirty="0">
                          <a:solidFill>
                            <a:schemeClr val="tx1">
                              <a:lumMod val="65000"/>
                              <a:lumOff val="35000"/>
                            </a:schemeClr>
                          </a:solidFill>
                        </a:rPr>
                        <a:t>Workgroup Activities </a:t>
                      </a:r>
                    </a:p>
                  </a:txBody>
                  <a:tcPr/>
                </a:tc>
                <a:extLst>
                  <a:ext uri="{0D108BD9-81ED-4DB2-BD59-A6C34878D82A}">
                    <a16:rowId xmlns:a16="http://schemas.microsoft.com/office/drawing/2014/main" val="3372439592"/>
                  </a:ext>
                </a:extLst>
              </a:tr>
              <a:tr h="977603">
                <a:tc>
                  <a:txBody>
                    <a:bodyPr/>
                    <a:lstStyle/>
                    <a:p>
                      <a:r>
                        <a:rPr lang="en-US" sz="1200" baseline="0" dirty="0">
                          <a:solidFill>
                            <a:schemeClr val="tx1">
                              <a:lumMod val="65000"/>
                              <a:lumOff val="35000"/>
                            </a:schemeClr>
                          </a:solidFill>
                          <a:latin typeface="+mn-lt"/>
                        </a:rPr>
                        <a:t>WG3 - Payment Information</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lumMod val="65000"/>
                              <a:lumOff val="35000"/>
                            </a:schemeClr>
                          </a:solidFill>
                          <a:effectLst/>
                          <a:latin typeface="+mn-lt"/>
                        </a:rPr>
                        <a:t>Meg Kutz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lumMod val="65000"/>
                              <a:lumOff val="35000"/>
                            </a:schemeClr>
                          </a:solidFill>
                          <a:effectLst/>
                          <a:latin typeface="+mn-lt"/>
                          <a:ea typeface="+mn-ea"/>
                          <a:cs typeface="Arial" panose="020B0604020202020204" pitchFamily="34" charset="0"/>
                        </a:rPr>
                        <a:t>Sandra Hansen</a:t>
                      </a:r>
                      <a:endParaRPr lang="en-US" sz="1200" b="0" i="0" kern="1200" dirty="0">
                        <a:solidFill>
                          <a:schemeClr val="tx1">
                            <a:lumMod val="65000"/>
                            <a:lumOff val="35000"/>
                          </a:schemeClr>
                        </a:solidFill>
                        <a:effectLst/>
                        <a:latin typeface="+mn-lt"/>
                        <a:ea typeface="+mn-ea"/>
                        <a:cs typeface="Arial" panose="020B0604020202020204" pitchFamily="34" charset="0"/>
                      </a:endParaRPr>
                    </a:p>
                  </a:txBody>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rPr>
                        <a:t>Fall 2024</a:t>
                      </a:r>
                      <a:endParaRPr lang="en-US" sz="1200" b="0" kern="1200" baseline="0" dirty="0">
                        <a:solidFill>
                          <a:schemeClr val="tx1">
                            <a:lumMod val="65000"/>
                            <a:lumOff val="35000"/>
                          </a:schemeClr>
                        </a:solidFill>
                        <a:latin typeface="+mn-lt"/>
                        <a:ea typeface="+mn-ea"/>
                        <a:cs typeface="Arial" panose="020B0604020202020204" pitchFamily="34" charset="0"/>
                      </a:endParaRP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rPr>
                        <a:t>Winter 2025</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RFIs</a:t>
                      </a:r>
                    </a:p>
                    <a:p>
                      <a:pPr marL="171450" indent="-171450">
                        <a:buFont typeface="Arial" panose="020B0604020202020204" pitchFamily="34" charset="0"/>
                        <a:buChar char="•"/>
                      </a:pPr>
                      <a:r>
                        <a:rPr lang="en-US" sz="1200" dirty="0">
                          <a:solidFill>
                            <a:schemeClr val="tx1">
                              <a:lumMod val="65000"/>
                              <a:lumOff val="35000"/>
                            </a:schemeClr>
                          </a:solidFill>
                        </a:rPr>
                        <a:t>Group Code Survey</a:t>
                      </a:r>
                    </a:p>
                    <a:p>
                      <a:pPr marL="171450" indent="-171450">
                        <a:buFont typeface="Arial" panose="020B0604020202020204" pitchFamily="34" charset="0"/>
                        <a:buChar char="•"/>
                      </a:pPr>
                      <a:r>
                        <a:rPr lang="en-US" sz="1200" dirty="0">
                          <a:solidFill>
                            <a:schemeClr val="tx1">
                              <a:lumMod val="65000"/>
                              <a:lumOff val="35000"/>
                            </a:schemeClr>
                          </a:solidFill>
                        </a:rPr>
                        <a:t>CARC/RARC mapping updates</a:t>
                      </a:r>
                    </a:p>
                    <a:p>
                      <a:pPr marL="171450" indent="-171450">
                        <a:buFont typeface="Arial" panose="020B0604020202020204" pitchFamily="34" charset="0"/>
                        <a:buChar char="•"/>
                      </a:pPr>
                      <a:r>
                        <a:rPr lang="en-US" sz="1200" dirty="0">
                          <a:solidFill>
                            <a:schemeClr val="tx1">
                              <a:lumMod val="65000"/>
                              <a:lumOff val="35000"/>
                            </a:schemeClr>
                          </a:solidFill>
                        </a:rPr>
                        <a:t>MR</a:t>
                      </a:r>
                    </a:p>
                    <a:p>
                      <a:pPr marL="171450" indent="-171450">
                        <a:buFont typeface="Arial" panose="020B0604020202020204" pitchFamily="34" charset="0"/>
                        <a:buChar char="•"/>
                      </a:pPr>
                      <a:r>
                        <a:rPr lang="en-US" sz="1200" dirty="0">
                          <a:solidFill>
                            <a:schemeClr val="tx1">
                              <a:lumMod val="65000"/>
                              <a:lumOff val="35000"/>
                            </a:schemeClr>
                          </a:solidFill>
                        </a:rPr>
                        <a:t>Examples 8020/8030</a:t>
                      </a:r>
                    </a:p>
                  </a:txBody>
                  <a:tcPr/>
                </a:tc>
                <a:extLst>
                  <a:ext uri="{0D108BD9-81ED-4DB2-BD59-A6C34878D82A}">
                    <a16:rowId xmlns:a16="http://schemas.microsoft.com/office/drawing/2014/main" val="69169074"/>
                  </a:ext>
                </a:extLst>
              </a:tr>
            </a:tbl>
          </a:graphicData>
        </a:graphic>
      </p:graphicFrame>
    </p:spTree>
    <p:extLst>
      <p:ext uri="{BB962C8B-B14F-4D97-AF65-F5344CB8AC3E}">
        <p14:creationId xmlns:p14="http://schemas.microsoft.com/office/powerpoint/2010/main" val="409278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TGB</a:t>
            </a:r>
          </a:p>
        </p:txBody>
      </p:sp>
      <p:graphicFrame>
        <p:nvGraphicFramePr>
          <p:cNvPr id="3" name="Table 4">
            <a:extLst>
              <a:ext uri="{FF2B5EF4-FFF2-40B4-BE49-F238E27FC236}">
                <a16:creationId xmlns:a16="http://schemas.microsoft.com/office/drawing/2014/main" id="{6FDC8AF5-6212-4571-9493-CFE6B1B8937F}"/>
              </a:ext>
            </a:extLst>
          </p:cNvPr>
          <p:cNvGraphicFramePr>
            <a:graphicFrameLocks noGrp="1"/>
          </p:cNvGraphicFramePr>
          <p:nvPr>
            <p:extLst>
              <p:ext uri="{D42A27DB-BD31-4B8C-83A1-F6EECF244321}">
                <p14:modId xmlns:p14="http://schemas.microsoft.com/office/powerpoint/2010/main" val="2329772828"/>
              </p:ext>
            </p:extLst>
          </p:nvPr>
        </p:nvGraphicFramePr>
        <p:xfrm>
          <a:off x="4709160" y="2029968"/>
          <a:ext cx="6995160" cy="3662680"/>
        </p:xfrm>
        <a:graphic>
          <a:graphicData uri="http://schemas.openxmlformats.org/drawingml/2006/table">
            <a:tbl>
              <a:tblPr firstRow="1" bandRow="1">
                <a:tableStyleId>{ED083AE6-46FA-4A59-8FB0-9F97EB10719F}</a:tableStyleId>
              </a:tblPr>
              <a:tblGrid>
                <a:gridCol w="1748790">
                  <a:extLst>
                    <a:ext uri="{9D8B030D-6E8A-4147-A177-3AD203B41FA5}">
                      <a16:colId xmlns:a16="http://schemas.microsoft.com/office/drawing/2014/main" val="2031301623"/>
                    </a:ext>
                  </a:extLst>
                </a:gridCol>
                <a:gridCol w="1748790">
                  <a:extLst>
                    <a:ext uri="{9D8B030D-6E8A-4147-A177-3AD203B41FA5}">
                      <a16:colId xmlns:a16="http://schemas.microsoft.com/office/drawing/2014/main" val="3275610323"/>
                    </a:ext>
                  </a:extLst>
                </a:gridCol>
                <a:gridCol w="1748790">
                  <a:extLst>
                    <a:ext uri="{9D8B030D-6E8A-4147-A177-3AD203B41FA5}">
                      <a16:colId xmlns:a16="http://schemas.microsoft.com/office/drawing/2014/main" val="1083188715"/>
                    </a:ext>
                  </a:extLst>
                </a:gridCol>
                <a:gridCol w="1748790">
                  <a:extLst>
                    <a:ext uri="{9D8B030D-6E8A-4147-A177-3AD203B41FA5}">
                      <a16:colId xmlns:a16="http://schemas.microsoft.com/office/drawing/2014/main" val="3825450122"/>
                    </a:ext>
                  </a:extLst>
                </a:gridCol>
              </a:tblGrid>
              <a:tr h="370840">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Subordinate Group</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Chair/Co-chairs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b="1" dirty="0">
                          <a:solidFill>
                            <a:schemeClr val="tx1">
                              <a:lumMod val="65000"/>
                              <a:lumOff val="35000"/>
                            </a:schemeClr>
                          </a:solidFill>
                          <a:effectLst/>
                        </a:rPr>
                        <a:t>Term Ends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algn="l"/>
                      <a:r>
                        <a:rPr lang="en-US" sz="1200" dirty="0">
                          <a:solidFill>
                            <a:schemeClr val="tx1">
                              <a:lumMod val="65000"/>
                              <a:lumOff val="35000"/>
                            </a:schemeClr>
                          </a:solidFill>
                        </a:rPr>
                        <a:t>Standing Meeting Plan</a:t>
                      </a:r>
                    </a:p>
                  </a:txBody>
                  <a:tcPr anchor="ctr"/>
                </a:tc>
                <a:extLst>
                  <a:ext uri="{0D108BD9-81ED-4DB2-BD59-A6C34878D82A}">
                    <a16:rowId xmlns:a16="http://schemas.microsoft.com/office/drawing/2014/main" val="3624170759"/>
                  </a:ext>
                </a:extLst>
              </a:tr>
              <a:tr h="370840">
                <a:tc>
                  <a:txBody>
                    <a:bodyPr/>
                    <a:lstStyle/>
                    <a:p>
                      <a:r>
                        <a:rPr lang="en-US" sz="1200" b="0" baseline="0" dirty="0">
                          <a:solidFill>
                            <a:schemeClr val="tx1">
                              <a:lumMod val="65000"/>
                              <a:lumOff val="35000"/>
                            </a:schemeClr>
                          </a:solidFill>
                          <a:latin typeface="+mn-lt"/>
                          <a:cs typeface="Arial" panose="020B0604020202020204" pitchFamily="34" charset="0"/>
                        </a:rPr>
                        <a:t>WG5 - Claim Status &amp; Claim Acknowledgments</a:t>
                      </a:r>
                    </a:p>
                  </a:txBody>
                  <a:tcPr/>
                </a:tc>
                <a:tc>
                  <a:txBody>
                    <a:bodyPr/>
                    <a:lstStyle/>
                    <a:p>
                      <a:r>
                        <a:rPr lang="en-US" sz="1200" i="0" baseline="0" dirty="0">
                          <a:solidFill>
                            <a:schemeClr val="tx1">
                              <a:lumMod val="65000"/>
                              <a:lumOff val="35000"/>
                            </a:schemeClr>
                          </a:solidFill>
                          <a:latin typeface="+mn-lt"/>
                          <a:cs typeface="Arial" panose="020B0604020202020204" pitchFamily="34" charset="0"/>
                        </a:rPr>
                        <a:t>Cindy Monarch</a:t>
                      </a:r>
                      <a:endParaRPr lang="en-US" sz="1200" i="0" dirty="0">
                        <a:solidFill>
                          <a:schemeClr val="tx1">
                            <a:lumMod val="65000"/>
                            <a:lumOff val="35000"/>
                          </a:schemeClr>
                        </a:solidFill>
                        <a:latin typeface="+mn-lt"/>
                        <a:cs typeface="Arial" panose="020B0604020202020204" pitchFamily="34" charset="0"/>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lumMod val="65000"/>
                              <a:lumOff val="35000"/>
                            </a:schemeClr>
                          </a:solidFill>
                          <a:latin typeface="+mn-lt"/>
                          <a:ea typeface="+mn-ea"/>
                          <a:cs typeface="Arial" panose="020B0604020202020204" pitchFamily="34" charset="0"/>
                        </a:rPr>
                        <a:t>Summer 2025</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Claim Status Code cleanup</a:t>
                      </a:r>
                    </a:p>
                    <a:p>
                      <a:pPr marL="171450" indent="-171450">
                        <a:buFont typeface="Arial" panose="020B0604020202020204" pitchFamily="34" charset="0"/>
                        <a:buChar char="•"/>
                      </a:pPr>
                      <a:r>
                        <a:rPr lang="en-US" sz="1200" dirty="0">
                          <a:solidFill>
                            <a:schemeClr val="tx1">
                              <a:lumMod val="65000"/>
                              <a:lumOff val="35000"/>
                            </a:schemeClr>
                          </a:solidFill>
                        </a:rPr>
                        <a:t>MR/RFI</a:t>
                      </a:r>
                    </a:p>
                    <a:p>
                      <a:pPr marL="171450" indent="-171450">
                        <a:buFont typeface="Arial" panose="020B0604020202020204" pitchFamily="34" charset="0"/>
                        <a:buChar char="•"/>
                      </a:pPr>
                      <a:r>
                        <a:rPr lang="en-US" sz="1200" dirty="0">
                          <a:solidFill>
                            <a:schemeClr val="tx1">
                              <a:lumMod val="65000"/>
                              <a:lumOff val="35000"/>
                            </a:schemeClr>
                          </a:solidFill>
                        </a:rPr>
                        <a:t>MR status review</a:t>
                      </a:r>
                    </a:p>
                  </a:txBody>
                  <a:tcPr/>
                </a:tc>
                <a:extLst>
                  <a:ext uri="{0D108BD9-81ED-4DB2-BD59-A6C34878D82A}">
                    <a16:rowId xmlns:a16="http://schemas.microsoft.com/office/drawing/2014/main" val="3834460720"/>
                  </a:ext>
                </a:extLst>
              </a:tr>
              <a:tr h="370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aseline="0" dirty="0">
                          <a:solidFill>
                            <a:schemeClr val="tx1">
                              <a:lumMod val="65000"/>
                              <a:lumOff val="35000"/>
                            </a:schemeClr>
                          </a:solidFill>
                          <a:latin typeface="+mn-lt"/>
                        </a:rPr>
                        <a:t>WG7 - P&amp;C Policy Administration</a:t>
                      </a:r>
                      <a:endParaRPr lang="en-US" sz="1200" b="0" baseline="0" dirty="0">
                        <a:solidFill>
                          <a:schemeClr val="tx1">
                            <a:lumMod val="65000"/>
                            <a:lumOff val="35000"/>
                          </a:schemeClr>
                        </a:solidFill>
                        <a:latin typeface="+mn-lt"/>
                        <a:cs typeface="Arial" panose="020B0604020202020204" pitchFamily="34" charset="0"/>
                      </a:endParaRPr>
                    </a:p>
                  </a:txBody>
                  <a:tcPr marL="93350" marR="93350"/>
                </a:tc>
                <a:tc>
                  <a:txBody>
                    <a:bodyPr/>
                    <a:lstStyle/>
                    <a:p>
                      <a:r>
                        <a:rPr lang="en-US" sz="1200" b="0" i="0" u="none" kern="1200" dirty="0">
                          <a:solidFill>
                            <a:schemeClr val="tx1">
                              <a:lumMod val="65000"/>
                              <a:lumOff val="35000"/>
                            </a:schemeClr>
                          </a:solidFill>
                          <a:latin typeface="+mn-lt"/>
                          <a:ea typeface="+mn-ea"/>
                          <a:cs typeface="Arial" panose="020B0604020202020204" pitchFamily="34" charset="0"/>
                        </a:rPr>
                        <a:t>Kellie White</a:t>
                      </a:r>
                    </a:p>
                    <a:p>
                      <a:r>
                        <a:rPr lang="en-US" sz="1200" b="0" i="0" u="none" kern="1200" dirty="0">
                          <a:solidFill>
                            <a:schemeClr val="tx1">
                              <a:lumMod val="65000"/>
                              <a:lumOff val="35000"/>
                            </a:schemeClr>
                          </a:solidFill>
                          <a:latin typeface="+mn-lt"/>
                          <a:ea typeface="+mn-ea"/>
                          <a:cs typeface="Arial" panose="020B0604020202020204" pitchFamily="34" charset="0"/>
                        </a:rPr>
                        <a:t>Jeff Barton</a:t>
                      </a:r>
                    </a:p>
                  </a:txBody>
                  <a:tcPr marL="93350" marR="93350"/>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rPr>
                        <a:t>Winter 2025</a:t>
                      </a:r>
                      <a:endParaRPr lang="en-US" sz="1200" b="0" kern="1200" baseline="0" dirty="0">
                        <a:solidFill>
                          <a:schemeClr val="tx1">
                            <a:lumMod val="65000"/>
                            <a:lumOff val="35000"/>
                          </a:schemeClr>
                        </a:solidFill>
                        <a:latin typeface="+mn-lt"/>
                        <a:ea typeface="+mn-ea"/>
                        <a:cs typeface="Arial" panose="020B0604020202020204" pitchFamily="34" charset="0"/>
                      </a:endParaRP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rPr>
                        <a:t>Summer 2025</a:t>
                      </a:r>
                    </a:p>
                  </a:txBody>
                  <a:tcPr marL="93350" marR="93350"/>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IICMVA and State Reporting Update</a:t>
                      </a:r>
                    </a:p>
                    <a:p>
                      <a:pPr marL="171450" indent="-171450">
                        <a:buFont typeface="Arial" panose="020B0604020202020204" pitchFamily="34" charset="0"/>
                        <a:buChar char="•"/>
                      </a:pPr>
                      <a:r>
                        <a:rPr lang="en-US" sz="1200" dirty="0">
                          <a:solidFill>
                            <a:schemeClr val="tx1">
                              <a:lumMod val="65000"/>
                              <a:lumOff val="35000"/>
                            </a:schemeClr>
                          </a:solidFill>
                        </a:rPr>
                        <a:t>Auto General Questions</a:t>
                      </a:r>
                    </a:p>
                    <a:p>
                      <a:pPr marL="171450" indent="-171450">
                        <a:buFont typeface="Arial" panose="020B0604020202020204" pitchFamily="34" charset="0"/>
                        <a:buChar char="•"/>
                      </a:pPr>
                      <a:r>
                        <a:rPr lang="en-US" sz="1200" dirty="0">
                          <a:solidFill>
                            <a:schemeClr val="tx1">
                              <a:lumMod val="65000"/>
                              <a:lumOff val="35000"/>
                            </a:schemeClr>
                          </a:solidFill>
                        </a:rPr>
                        <a:t>General Mortgage Questions</a:t>
                      </a:r>
                    </a:p>
                    <a:p>
                      <a:pPr marL="171450" indent="-171450">
                        <a:buFont typeface="Arial" panose="020B0604020202020204" pitchFamily="34" charset="0"/>
                        <a:buChar char="•"/>
                      </a:pPr>
                      <a:r>
                        <a:rPr lang="en-US" sz="1200" dirty="0">
                          <a:solidFill>
                            <a:schemeClr val="tx1">
                              <a:lumMod val="65000"/>
                              <a:lumOff val="35000"/>
                            </a:schemeClr>
                          </a:solidFill>
                        </a:rPr>
                        <a:t>Commercial Mortgage 811</a:t>
                      </a:r>
                    </a:p>
                  </a:txBody>
                  <a:tcPr/>
                </a:tc>
                <a:extLst>
                  <a:ext uri="{0D108BD9-81ED-4DB2-BD59-A6C34878D82A}">
                    <a16:rowId xmlns:a16="http://schemas.microsoft.com/office/drawing/2014/main" val="2882235808"/>
                  </a:ext>
                </a:extLst>
              </a:tr>
              <a:tr h="370840">
                <a:tc>
                  <a:txBody>
                    <a:bodyPr/>
                    <a:lstStyle/>
                    <a:p>
                      <a:r>
                        <a:rPr lang="en-US" sz="1200" baseline="0" dirty="0">
                          <a:solidFill>
                            <a:schemeClr val="tx1">
                              <a:lumMod val="65000"/>
                              <a:lumOff val="35000"/>
                            </a:schemeClr>
                          </a:solidFill>
                          <a:latin typeface="+mn-lt"/>
                        </a:rPr>
                        <a:t>WG10 - Services Review</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r>
                        <a:rPr lang="en-US" sz="1200" dirty="0">
                          <a:solidFill>
                            <a:schemeClr val="tx1">
                              <a:lumMod val="65000"/>
                              <a:lumOff val="35000"/>
                            </a:schemeClr>
                          </a:solidFill>
                          <a:latin typeface="+mn-lt"/>
                        </a:rPr>
                        <a:t>Bruce Bellefeuille</a:t>
                      </a:r>
                    </a:p>
                    <a:p>
                      <a:r>
                        <a:rPr lang="en-US" sz="1200" i="0" dirty="0">
                          <a:solidFill>
                            <a:schemeClr val="tx1">
                              <a:lumMod val="65000"/>
                              <a:lumOff val="35000"/>
                            </a:schemeClr>
                          </a:solidFill>
                          <a:latin typeface="+mn-lt"/>
                          <a:cs typeface="Arial" panose="020B0604020202020204" pitchFamily="34" charset="0"/>
                        </a:rPr>
                        <a:t>Megan Soccorso</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ea typeface="+mn-ea"/>
                          <a:cs typeface="Arial" panose="020B0604020202020204" pitchFamily="34" charset="0"/>
                        </a:rPr>
                        <a:t>Summer 2025</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lumMod val="65000"/>
                              <a:lumOff val="35000"/>
                            </a:schemeClr>
                          </a:solidFill>
                          <a:latin typeface="+mn-lt"/>
                          <a:ea typeface="+mn-ea"/>
                          <a:cs typeface="Arial" panose="020B0604020202020204" pitchFamily="34" charset="0"/>
                        </a:rPr>
                        <a:t>Winter 2025</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MR work</a:t>
                      </a:r>
                    </a:p>
                  </a:txBody>
                  <a:tcPr/>
                </a:tc>
                <a:extLst>
                  <a:ext uri="{0D108BD9-81ED-4DB2-BD59-A6C34878D82A}">
                    <a16:rowId xmlns:a16="http://schemas.microsoft.com/office/drawing/2014/main" val="2487775269"/>
                  </a:ext>
                </a:extLst>
              </a:tr>
              <a:tr h="370840">
                <a:tc>
                  <a:txBody>
                    <a:bodyPr/>
                    <a:lstStyle/>
                    <a:p>
                      <a:r>
                        <a:rPr lang="en-US" sz="1200" baseline="0" dirty="0">
                          <a:solidFill>
                            <a:schemeClr val="tx1">
                              <a:lumMod val="65000"/>
                              <a:lumOff val="35000"/>
                            </a:schemeClr>
                          </a:solidFill>
                          <a:latin typeface="+mn-lt"/>
                        </a:rPr>
                        <a:t>WG15 - Provider</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r>
                        <a:rPr lang="en-US" sz="1200" dirty="0">
                          <a:solidFill>
                            <a:schemeClr val="tx1">
                              <a:lumMod val="65000"/>
                              <a:lumOff val="35000"/>
                            </a:schemeClr>
                          </a:solidFill>
                          <a:latin typeface="+mn-lt"/>
                        </a:rPr>
                        <a:t>Eric Kirnbauer</a:t>
                      </a:r>
                    </a:p>
                    <a:p>
                      <a:r>
                        <a:rPr lang="en-US" sz="1200" dirty="0">
                          <a:solidFill>
                            <a:schemeClr val="tx1">
                              <a:lumMod val="65000"/>
                              <a:lumOff val="35000"/>
                            </a:schemeClr>
                          </a:solidFill>
                          <a:latin typeface="+mn-lt"/>
                        </a:rPr>
                        <a:t>Jeff Jennings</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lumMod val="65000"/>
                              <a:lumOff val="35000"/>
                            </a:schemeClr>
                          </a:solidFill>
                          <a:latin typeface="+mn-lt"/>
                        </a:rPr>
                        <a:t>Fall 2024</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lumMod val="65000"/>
                              <a:lumOff val="35000"/>
                            </a:schemeClr>
                          </a:solidFill>
                          <a:latin typeface="+mn-lt"/>
                        </a:rPr>
                        <a:t>Fall 2023</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274 Work</a:t>
                      </a:r>
                    </a:p>
                  </a:txBody>
                  <a:tcPr/>
                </a:tc>
                <a:extLst>
                  <a:ext uri="{0D108BD9-81ED-4DB2-BD59-A6C34878D82A}">
                    <a16:rowId xmlns:a16="http://schemas.microsoft.com/office/drawing/2014/main" val="3601156461"/>
                  </a:ext>
                </a:extLst>
              </a:tr>
            </a:tbl>
          </a:graphicData>
        </a:graphic>
      </p:graphicFrame>
    </p:spTree>
    <p:extLst>
      <p:ext uri="{BB962C8B-B14F-4D97-AF65-F5344CB8AC3E}">
        <p14:creationId xmlns:p14="http://schemas.microsoft.com/office/powerpoint/2010/main" val="357227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TGB</a:t>
            </a:r>
          </a:p>
        </p:txBody>
      </p:sp>
      <p:graphicFrame>
        <p:nvGraphicFramePr>
          <p:cNvPr id="3" name="Table 4">
            <a:extLst>
              <a:ext uri="{FF2B5EF4-FFF2-40B4-BE49-F238E27FC236}">
                <a16:creationId xmlns:a16="http://schemas.microsoft.com/office/drawing/2014/main" id="{6FDC8AF5-6212-4571-9493-CFE6B1B8937F}"/>
              </a:ext>
            </a:extLst>
          </p:cNvPr>
          <p:cNvGraphicFramePr>
            <a:graphicFrameLocks noGrp="1"/>
          </p:cNvGraphicFramePr>
          <p:nvPr>
            <p:extLst>
              <p:ext uri="{D42A27DB-BD31-4B8C-83A1-F6EECF244321}">
                <p14:modId xmlns:p14="http://schemas.microsoft.com/office/powerpoint/2010/main" val="2241557310"/>
              </p:ext>
            </p:extLst>
          </p:nvPr>
        </p:nvGraphicFramePr>
        <p:xfrm>
          <a:off x="4709160" y="2029968"/>
          <a:ext cx="6995160" cy="2473960"/>
        </p:xfrm>
        <a:graphic>
          <a:graphicData uri="http://schemas.openxmlformats.org/drawingml/2006/table">
            <a:tbl>
              <a:tblPr firstRow="1" bandRow="1">
                <a:tableStyleId>{ED083AE6-46FA-4A59-8FB0-9F97EB10719F}</a:tableStyleId>
              </a:tblPr>
              <a:tblGrid>
                <a:gridCol w="1748790">
                  <a:extLst>
                    <a:ext uri="{9D8B030D-6E8A-4147-A177-3AD203B41FA5}">
                      <a16:colId xmlns:a16="http://schemas.microsoft.com/office/drawing/2014/main" val="2031301623"/>
                    </a:ext>
                  </a:extLst>
                </a:gridCol>
                <a:gridCol w="1748790">
                  <a:extLst>
                    <a:ext uri="{9D8B030D-6E8A-4147-A177-3AD203B41FA5}">
                      <a16:colId xmlns:a16="http://schemas.microsoft.com/office/drawing/2014/main" val="3275610323"/>
                    </a:ext>
                  </a:extLst>
                </a:gridCol>
                <a:gridCol w="1748790">
                  <a:extLst>
                    <a:ext uri="{9D8B030D-6E8A-4147-A177-3AD203B41FA5}">
                      <a16:colId xmlns:a16="http://schemas.microsoft.com/office/drawing/2014/main" val="1083188715"/>
                    </a:ext>
                  </a:extLst>
                </a:gridCol>
                <a:gridCol w="1748790">
                  <a:extLst>
                    <a:ext uri="{9D8B030D-6E8A-4147-A177-3AD203B41FA5}">
                      <a16:colId xmlns:a16="http://schemas.microsoft.com/office/drawing/2014/main" val="3825450122"/>
                    </a:ext>
                  </a:extLst>
                </a:gridCol>
              </a:tblGrid>
              <a:tr h="370840">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Subordinate Group</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Chair/Co-chairs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b="1" dirty="0">
                          <a:solidFill>
                            <a:schemeClr val="tx1">
                              <a:lumMod val="65000"/>
                              <a:lumOff val="35000"/>
                            </a:schemeClr>
                          </a:solidFill>
                          <a:effectLst/>
                        </a:rPr>
                        <a:t>Term Ends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algn="l"/>
                      <a:r>
                        <a:rPr lang="en-US" sz="1200" dirty="0">
                          <a:solidFill>
                            <a:schemeClr val="tx1">
                              <a:lumMod val="65000"/>
                              <a:lumOff val="35000"/>
                            </a:schemeClr>
                          </a:solidFill>
                        </a:rPr>
                        <a:t>Standing Meeting Plan</a:t>
                      </a:r>
                    </a:p>
                  </a:txBody>
                  <a:tcPr anchor="ctr"/>
                </a:tc>
                <a:extLst>
                  <a:ext uri="{0D108BD9-81ED-4DB2-BD59-A6C34878D82A}">
                    <a16:rowId xmlns:a16="http://schemas.microsoft.com/office/drawing/2014/main" val="3624170759"/>
                  </a:ext>
                </a:extLst>
              </a:tr>
              <a:tr h="411569">
                <a:tc>
                  <a:txBody>
                    <a:bodyPr/>
                    <a:lstStyle/>
                    <a:p>
                      <a:r>
                        <a:rPr lang="en-US" sz="1200" baseline="0" dirty="0">
                          <a:solidFill>
                            <a:schemeClr val="tx1">
                              <a:lumMod val="65000"/>
                              <a:lumOff val="35000"/>
                            </a:schemeClr>
                          </a:solidFill>
                          <a:latin typeface="+mn-lt"/>
                        </a:rPr>
                        <a:t>WG16 - Enrollment</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r>
                        <a:rPr lang="en-US" sz="1200" dirty="0">
                          <a:solidFill>
                            <a:schemeClr val="tx1">
                              <a:lumMod val="65000"/>
                              <a:lumOff val="35000"/>
                            </a:schemeClr>
                          </a:solidFill>
                          <a:latin typeface="+mn-lt"/>
                        </a:rPr>
                        <a:t>Tina Martinez</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lumMod val="65000"/>
                              <a:lumOff val="35000"/>
                            </a:schemeClr>
                          </a:solidFill>
                          <a:latin typeface="+mn-lt"/>
                        </a:rPr>
                        <a:t>Winter 2025</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Discuss Industry Enrollment/Payment needs</a:t>
                      </a:r>
                    </a:p>
                    <a:p>
                      <a:pPr marL="171450" indent="-171450">
                        <a:buFont typeface="Arial" panose="020B0604020202020204" pitchFamily="34" charset="0"/>
                        <a:buChar char="•"/>
                      </a:pPr>
                      <a:r>
                        <a:rPr lang="en-US" sz="1200" dirty="0">
                          <a:solidFill>
                            <a:schemeClr val="tx1">
                              <a:lumMod val="65000"/>
                              <a:lumOff val="35000"/>
                            </a:schemeClr>
                          </a:solidFill>
                        </a:rPr>
                        <a:t>MRs</a:t>
                      </a:r>
                    </a:p>
                    <a:p>
                      <a:pPr marL="171450" indent="-171450">
                        <a:buFont typeface="Arial" panose="020B0604020202020204" pitchFamily="34" charset="0"/>
                        <a:buChar char="•"/>
                      </a:pPr>
                      <a:r>
                        <a:rPr lang="en-US" sz="1200" dirty="0">
                          <a:solidFill>
                            <a:schemeClr val="tx1">
                              <a:lumMod val="65000"/>
                              <a:lumOff val="35000"/>
                            </a:schemeClr>
                          </a:solidFill>
                        </a:rPr>
                        <a:t>8030 Examples </a:t>
                      </a:r>
                    </a:p>
                  </a:txBody>
                  <a:tcPr/>
                </a:tc>
                <a:extLst>
                  <a:ext uri="{0D108BD9-81ED-4DB2-BD59-A6C34878D82A}">
                    <a16:rowId xmlns:a16="http://schemas.microsoft.com/office/drawing/2014/main" val="2139306003"/>
                  </a:ext>
                </a:extLst>
              </a:tr>
              <a:tr h="370840">
                <a:tc>
                  <a:txBody>
                    <a:bodyPr/>
                    <a:lstStyle/>
                    <a:p>
                      <a:r>
                        <a:rPr lang="en-US" sz="1200" b="0" baseline="0" dirty="0">
                          <a:solidFill>
                            <a:schemeClr val="tx1">
                              <a:lumMod val="65000"/>
                              <a:lumOff val="35000"/>
                            </a:schemeClr>
                          </a:solidFill>
                          <a:latin typeface="+mn-lt"/>
                          <a:cs typeface="Arial" panose="020B0604020202020204" pitchFamily="34" charset="0"/>
                        </a:rPr>
                        <a:t>WG22 - Health Care Data Reporting</a:t>
                      </a:r>
                    </a:p>
                  </a:txBody>
                  <a:tcPr/>
                </a:tc>
                <a:tc>
                  <a:txBody>
                    <a:bodyPr/>
                    <a:lstStyle/>
                    <a:p>
                      <a:r>
                        <a:rPr lang="en-US" sz="1200" i="0" dirty="0">
                          <a:solidFill>
                            <a:schemeClr val="tx1">
                              <a:lumMod val="65000"/>
                              <a:lumOff val="35000"/>
                            </a:schemeClr>
                          </a:solidFill>
                          <a:latin typeface="+mn-lt"/>
                          <a:cs typeface="Arial" panose="020B0604020202020204" pitchFamily="34" charset="0"/>
                        </a:rPr>
                        <a:t>Christopher Gracon</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lumMod val="65000"/>
                              <a:lumOff val="35000"/>
                            </a:schemeClr>
                          </a:solidFill>
                          <a:latin typeface="+mn-lt"/>
                          <a:ea typeface="+mn-ea"/>
                          <a:cs typeface="Arial" panose="020B0604020202020204" pitchFamily="34" charset="0"/>
                        </a:rPr>
                        <a:t>Fall 2023</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TR3 Examples </a:t>
                      </a:r>
                    </a:p>
                    <a:p>
                      <a:pPr marL="171450" indent="-171450">
                        <a:buFont typeface="Arial" panose="020B0604020202020204" pitchFamily="34" charset="0"/>
                        <a:buChar char="•"/>
                      </a:pPr>
                      <a:r>
                        <a:rPr lang="en-US" sz="1200" dirty="0">
                          <a:solidFill>
                            <a:schemeClr val="tx1">
                              <a:lumMod val="65000"/>
                              <a:lumOff val="35000"/>
                            </a:schemeClr>
                          </a:solidFill>
                        </a:rPr>
                        <a:t>MRs</a:t>
                      </a:r>
                    </a:p>
                  </a:txBody>
                  <a:tcPr/>
                </a:tc>
                <a:extLst>
                  <a:ext uri="{0D108BD9-81ED-4DB2-BD59-A6C34878D82A}">
                    <a16:rowId xmlns:a16="http://schemas.microsoft.com/office/drawing/2014/main" val="1051572541"/>
                  </a:ext>
                </a:extLst>
              </a:tr>
              <a:tr h="370840">
                <a:tc>
                  <a:txBody>
                    <a:bodyPr/>
                    <a:lstStyle/>
                    <a:p>
                      <a:r>
                        <a:rPr lang="en-US" sz="1200" b="0" baseline="0" dirty="0">
                          <a:solidFill>
                            <a:schemeClr val="tx1">
                              <a:lumMod val="65000"/>
                              <a:lumOff val="35000"/>
                            </a:schemeClr>
                          </a:solidFill>
                          <a:latin typeface="+mn-lt"/>
                          <a:cs typeface="Arial" panose="020B0604020202020204" pitchFamily="34" charset="0"/>
                        </a:rPr>
                        <a:t>WG23 – EDI Acknowledgments </a:t>
                      </a:r>
                    </a:p>
                  </a:txBody>
                  <a:tcPr/>
                </a:tc>
                <a:tc>
                  <a:txBody>
                    <a:bodyPr/>
                    <a:lstStyle/>
                    <a:p>
                      <a:r>
                        <a:rPr lang="en-US" sz="1200" i="0" dirty="0">
                          <a:solidFill>
                            <a:schemeClr val="tx1">
                              <a:lumMod val="65000"/>
                              <a:lumOff val="35000"/>
                            </a:schemeClr>
                          </a:solidFill>
                          <a:latin typeface="+mn-lt"/>
                          <a:cs typeface="Arial" panose="020B0604020202020204" pitchFamily="34" charset="0"/>
                        </a:rPr>
                        <a:t>Joel Prater – Convener</a:t>
                      </a:r>
                    </a:p>
                  </a:txBody>
                  <a:tcPr/>
                </a:tc>
                <a:tc>
                  <a:txBody>
                    <a:body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baseline="0" dirty="0">
                        <a:solidFill>
                          <a:schemeClr val="tx1">
                            <a:lumMod val="65000"/>
                            <a:lumOff val="35000"/>
                          </a:schemeClr>
                        </a:solidFill>
                        <a:latin typeface="+mn-lt"/>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824/999 Benefits</a:t>
                      </a:r>
                    </a:p>
                    <a:p>
                      <a:pPr marL="171450" indent="-171450">
                        <a:buFont typeface="Arial" panose="020B0604020202020204" pitchFamily="34" charset="0"/>
                        <a:buChar char="•"/>
                      </a:pPr>
                      <a:r>
                        <a:rPr lang="en-US" sz="1200" dirty="0">
                          <a:solidFill>
                            <a:schemeClr val="tx1">
                              <a:lumMod val="65000"/>
                              <a:lumOff val="35000"/>
                            </a:schemeClr>
                          </a:solidFill>
                        </a:rPr>
                        <a:t>824 MR review</a:t>
                      </a:r>
                    </a:p>
                    <a:p>
                      <a:pPr marL="171450" indent="-171450">
                        <a:buFont typeface="Arial" panose="020B0604020202020204" pitchFamily="34" charset="0"/>
                        <a:buChar char="•"/>
                      </a:pPr>
                      <a:r>
                        <a:rPr lang="en-US" sz="1200" dirty="0">
                          <a:solidFill>
                            <a:schemeClr val="tx1">
                              <a:lumMod val="65000"/>
                              <a:lumOff val="35000"/>
                            </a:schemeClr>
                          </a:solidFill>
                        </a:rPr>
                        <a:t>Information Deck</a:t>
                      </a:r>
                    </a:p>
                  </a:txBody>
                  <a:tcPr/>
                </a:tc>
                <a:extLst>
                  <a:ext uri="{0D108BD9-81ED-4DB2-BD59-A6C34878D82A}">
                    <a16:rowId xmlns:a16="http://schemas.microsoft.com/office/drawing/2014/main" val="1859753129"/>
                  </a:ext>
                </a:extLst>
              </a:tr>
            </a:tbl>
          </a:graphicData>
        </a:graphic>
      </p:graphicFrame>
    </p:spTree>
    <p:extLst>
      <p:ext uri="{BB962C8B-B14F-4D97-AF65-F5344CB8AC3E}">
        <p14:creationId xmlns:p14="http://schemas.microsoft.com/office/powerpoint/2010/main" val="393422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TGC</a:t>
            </a:r>
          </a:p>
        </p:txBody>
      </p:sp>
      <p:graphicFrame>
        <p:nvGraphicFramePr>
          <p:cNvPr id="6" name="Table 6">
            <a:extLst>
              <a:ext uri="{FF2B5EF4-FFF2-40B4-BE49-F238E27FC236}">
                <a16:creationId xmlns:a16="http://schemas.microsoft.com/office/drawing/2014/main" id="{F37EE89F-B4F0-4CF2-9C35-FBE5515186BD}"/>
              </a:ext>
            </a:extLst>
          </p:cNvPr>
          <p:cNvGraphicFramePr>
            <a:graphicFrameLocks noGrp="1"/>
          </p:cNvGraphicFramePr>
          <p:nvPr>
            <p:extLst>
              <p:ext uri="{D42A27DB-BD31-4B8C-83A1-F6EECF244321}">
                <p14:modId xmlns:p14="http://schemas.microsoft.com/office/powerpoint/2010/main" val="3937553010"/>
              </p:ext>
            </p:extLst>
          </p:nvPr>
        </p:nvGraphicFramePr>
        <p:xfrm>
          <a:off x="4709160" y="2029968"/>
          <a:ext cx="7057272" cy="2272792"/>
        </p:xfrm>
        <a:graphic>
          <a:graphicData uri="http://schemas.openxmlformats.org/drawingml/2006/table">
            <a:tbl>
              <a:tblPr firstRow="1" bandRow="1">
                <a:tableStyleId>{ED083AE6-46FA-4A59-8FB0-9F97EB10719F}</a:tableStyleId>
              </a:tblPr>
              <a:tblGrid>
                <a:gridCol w="1764318">
                  <a:extLst>
                    <a:ext uri="{9D8B030D-6E8A-4147-A177-3AD203B41FA5}">
                      <a16:colId xmlns:a16="http://schemas.microsoft.com/office/drawing/2014/main" val="2952957660"/>
                    </a:ext>
                  </a:extLst>
                </a:gridCol>
                <a:gridCol w="1764318">
                  <a:extLst>
                    <a:ext uri="{9D8B030D-6E8A-4147-A177-3AD203B41FA5}">
                      <a16:colId xmlns:a16="http://schemas.microsoft.com/office/drawing/2014/main" val="3290327229"/>
                    </a:ext>
                  </a:extLst>
                </a:gridCol>
                <a:gridCol w="1764318">
                  <a:extLst>
                    <a:ext uri="{9D8B030D-6E8A-4147-A177-3AD203B41FA5}">
                      <a16:colId xmlns:a16="http://schemas.microsoft.com/office/drawing/2014/main" val="56678688"/>
                    </a:ext>
                  </a:extLst>
                </a:gridCol>
                <a:gridCol w="1764318">
                  <a:extLst>
                    <a:ext uri="{9D8B030D-6E8A-4147-A177-3AD203B41FA5}">
                      <a16:colId xmlns:a16="http://schemas.microsoft.com/office/drawing/2014/main" val="629977138"/>
                    </a:ext>
                  </a:extLst>
                </a:gridCol>
              </a:tblGrid>
              <a:tr h="347472">
                <a:tc>
                  <a:txBody>
                    <a:bodyPr/>
                    <a:lstStyle/>
                    <a:p>
                      <a:r>
                        <a:rPr lang="en-US" sz="1200" dirty="0">
                          <a:solidFill>
                            <a:schemeClr val="tx1">
                              <a:lumMod val="65000"/>
                              <a:lumOff val="35000"/>
                            </a:schemeClr>
                          </a:solidFill>
                        </a:rPr>
                        <a:t>Subordinate Group</a:t>
                      </a:r>
                    </a:p>
                  </a:txBody>
                  <a:tcPr/>
                </a:tc>
                <a:tc>
                  <a:txBody>
                    <a:bodyPr/>
                    <a:lstStyle/>
                    <a:p>
                      <a:r>
                        <a:rPr lang="en-US" sz="1200" dirty="0">
                          <a:solidFill>
                            <a:schemeClr val="tx1">
                              <a:lumMod val="65000"/>
                              <a:lumOff val="35000"/>
                            </a:schemeClr>
                          </a:solidFill>
                        </a:rPr>
                        <a:t>Chair/Co-chairs</a:t>
                      </a:r>
                    </a:p>
                  </a:txBody>
                  <a:tcPr/>
                </a:tc>
                <a:tc>
                  <a:txBody>
                    <a:bodyPr/>
                    <a:lstStyle/>
                    <a:p>
                      <a:r>
                        <a:rPr lang="en-US" sz="1200" dirty="0">
                          <a:solidFill>
                            <a:schemeClr val="tx1">
                              <a:lumMod val="65000"/>
                              <a:lumOff val="35000"/>
                            </a:schemeClr>
                          </a:solidFill>
                        </a:rPr>
                        <a:t>Term Ends</a:t>
                      </a:r>
                    </a:p>
                  </a:txBody>
                  <a:tcPr/>
                </a:tc>
                <a:tc>
                  <a:txBody>
                    <a:bodyPr/>
                    <a:lstStyle/>
                    <a:p>
                      <a:r>
                        <a:rPr lang="en-US" sz="1200" dirty="0">
                          <a:solidFill>
                            <a:schemeClr val="tx1">
                              <a:lumMod val="65000"/>
                              <a:lumOff val="35000"/>
                            </a:schemeClr>
                          </a:solidFill>
                        </a:rPr>
                        <a:t>Standing Meeting Plan</a:t>
                      </a:r>
                    </a:p>
                  </a:txBody>
                  <a:tcPr/>
                </a:tc>
                <a:extLst>
                  <a:ext uri="{0D108BD9-81ED-4DB2-BD59-A6C34878D82A}">
                    <a16:rowId xmlns:a16="http://schemas.microsoft.com/office/drawing/2014/main" val="3936404016"/>
                  </a:ext>
                </a:extLst>
              </a:tr>
              <a:tr h="370840">
                <a:tc>
                  <a:txBody>
                    <a:bodyPr/>
                    <a:lstStyle/>
                    <a:p>
                      <a:r>
                        <a:rPr lang="en-US" sz="1200" dirty="0">
                          <a:solidFill>
                            <a:schemeClr val="tx1">
                              <a:lumMod val="65000"/>
                              <a:lumOff val="35000"/>
                            </a:schemeClr>
                          </a:solidFill>
                        </a:rPr>
                        <a:t>Coordination</a:t>
                      </a:r>
                    </a:p>
                  </a:txBody>
                  <a:tcPr/>
                </a:tc>
                <a:tc>
                  <a:txBody>
                    <a:bodyPr/>
                    <a:lstStyle/>
                    <a:p>
                      <a:r>
                        <a:rPr lang="en-US" sz="1200" dirty="0">
                          <a:solidFill>
                            <a:schemeClr val="tx1">
                              <a:lumMod val="65000"/>
                              <a:lumOff val="35000"/>
                            </a:schemeClr>
                          </a:solidFill>
                        </a:rPr>
                        <a:t>Joel Prater</a:t>
                      </a:r>
                    </a:p>
                  </a:txBody>
                  <a:tcPr/>
                </a:tc>
                <a:tc>
                  <a:txBody>
                    <a:bodyPr/>
                    <a:lstStyle/>
                    <a:p>
                      <a:pPr marL="0" indent="0">
                        <a:buFont typeface="Arial" panose="020B0604020202020204" pitchFamily="34" charset="0"/>
                        <a:buNone/>
                      </a:pPr>
                      <a:endParaRPr lang="en-US" sz="1200" dirty="0">
                        <a:solidFill>
                          <a:schemeClr val="tx1">
                            <a:lumMod val="65000"/>
                            <a:lumOff val="35000"/>
                          </a:schemeClr>
                        </a:solidFill>
                      </a:endParaRP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Not meeting</a:t>
                      </a:r>
                    </a:p>
                  </a:txBody>
                  <a:tcPr/>
                </a:tc>
                <a:extLst>
                  <a:ext uri="{0D108BD9-81ED-4DB2-BD59-A6C34878D82A}">
                    <a16:rowId xmlns:a16="http://schemas.microsoft.com/office/drawing/2014/main" val="35060971"/>
                  </a:ext>
                </a:extLst>
              </a:tr>
              <a:tr h="370840">
                <a:tc>
                  <a:txBody>
                    <a:bodyPr/>
                    <a:lstStyle/>
                    <a:p>
                      <a:r>
                        <a:rPr lang="en-US" sz="1200" dirty="0">
                          <a:solidFill>
                            <a:schemeClr val="tx1">
                              <a:lumMod val="65000"/>
                              <a:lumOff val="35000"/>
                            </a:schemeClr>
                          </a:solidFill>
                        </a:rPr>
                        <a:t>WG2 – Request for Interpretation (RFI)</a:t>
                      </a:r>
                    </a:p>
                  </a:txBody>
                  <a:tcPr/>
                </a:tc>
                <a:tc>
                  <a:txBody>
                    <a:bodyPr/>
                    <a:lstStyle/>
                    <a:p>
                      <a:r>
                        <a:rPr lang="en-US" sz="1200" dirty="0">
                          <a:solidFill>
                            <a:schemeClr val="tx1">
                              <a:lumMod val="65000"/>
                              <a:lumOff val="35000"/>
                            </a:schemeClr>
                          </a:solidFill>
                        </a:rPr>
                        <a:t>Kellene Parthemore</a:t>
                      </a:r>
                    </a:p>
                    <a:p>
                      <a:r>
                        <a:rPr lang="en-US" sz="1200" dirty="0">
                          <a:solidFill>
                            <a:schemeClr val="tx1">
                              <a:lumMod val="65000"/>
                              <a:lumOff val="35000"/>
                            </a:schemeClr>
                          </a:solidFill>
                        </a:rPr>
                        <a:t>Jo Steinert</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Winter 2025</a:t>
                      </a:r>
                    </a:p>
                    <a:p>
                      <a:pPr marL="171450" indent="-171450">
                        <a:buFont typeface="Arial" panose="020B0604020202020204" pitchFamily="34" charset="0"/>
                        <a:buChar char="•"/>
                      </a:pPr>
                      <a:r>
                        <a:rPr lang="en-US" sz="1200" dirty="0">
                          <a:solidFill>
                            <a:schemeClr val="tx1">
                              <a:lumMod val="65000"/>
                              <a:lumOff val="35000"/>
                            </a:schemeClr>
                          </a:solidFill>
                        </a:rPr>
                        <a:t>Winter 2024</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Not meeting</a:t>
                      </a:r>
                    </a:p>
                  </a:txBody>
                  <a:tcPr/>
                </a:tc>
                <a:extLst>
                  <a:ext uri="{0D108BD9-81ED-4DB2-BD59-A6C34878D82A}">
                    <a16:rowId xmlns:a16="http://schemas.microsoft.com/office/drawing/2014/main" val="1764524345"/>
                  </a:ext>
                </a:extLst>
              </a:tr>
              <a:tr h="370840">
                <a:tc>
                  <a:txBody>
                    <a:bodyPr/>
                    <a:lstStyle/>
                    <a:p>
                      <a:r>
                        <a:rPr lang="en-US" sz="1200" dirty="0">
                          <a:solidFill>
                            <a:schemeClr val="tx1">
                              <a:lumMod val="65000"/>
                              <a:lumOff val="35000"/>
                            </a:schemeClr>
                          </a:solidFill>
                        </a:rPr>
                        <a:t>WG8 – Regulatory/Advisory Collaboration</a:t>
                      </a:r>
                    </a:p>
                  </a:txBody>
                  <a:tcPr/>
                </a:tc>
                <a:tc>
                  <a:txBody>
                    <a:bodyPr/>
                    <a:lstStyle/>
                    <a:p>
                      <a:r>
                        <a:rPr lang="en-US" sz="1200" dirty="0">
                          <a:solidFill>
                            <a:schemeClr val="tx1">
                              <a:lumMod val="65000"/>
                              <a:lumOff val="35000"/>
                            </a:schemeClr>
                          </a:solidFill>
                        </a:rPr>
                        <a:t>Stanley Nachimson – Convener</a:t>
                      </a:r>
                    </a:p>
                  </a:txBody>
                  <a:tcPr/>
                </a:tc>
                <a:tc>
                  <a:txBody>
                    <a:bodyPr/>
                    <a:lstStyle/>
                    <a:p>
                      <a:pPr marL="0" indent="0">
                        <a:buFont typeface="Arial" panose="020B0604020202020204" pitchFamily="34" charset="0"/>
                        <a:buNone/>
                      </a:pPr>
                      <a:endParaRPr lang="en-US" sz="1200" dirty="0">
                        <a:solidFill>
                          <a:schemeClr val="tx1">
                            <a:lumMod val="65000"/>
                            <a:lumOff val="35000"/>
                          </a:schemeClr>
                        </a:solidFill>
                      </a:endParaRP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Meeting 10/4 at 4PM ET</a:t>
                      </a:r>
                    </a:p>
                  </a:txBody>
                  <a:tcPr/>
                </a:tc>
                <a:extLst>
                  <a:ext uri="{0D108BD9-81ED-4DB2-BD59-A6C34878D82A}">
                    <a16:rowId xmlns:a16="http://schemas.microsoft.com/office/drawing/2014/main" val="3398402426"/>
                  </a:ext>
                </a:extLst>
              </a:tr>
              <a:tr h="370840">
                <a:tc>
                  <a:txBody>
                    <a:bodyPr/>
                    <a:lstStyle/>
                    <a:p>
                      <a:r>
                        <a:rPr lang="en-US" sz="1200" dirty="0">
                          <a:solidFill>
                            <a:schemeClr val="tx1">
                              <a:lumMod val="65000"/>
                              <a:lumOff val="35000"/>
                            </a:schemeClr>
                          </a:solidFill>
                        </a:rPr>
                        <a:t>WG9 – Documentation</a:t>
                      </a:r>
                    </a:p>
                  </a:txBody>
                  <a:tcPr/>
                </a:tc>
                <a:tc>
                  <a:txBody>
                    <a:bodyPr/>
                    <a:lstStyle/>
                    <a:p>
                      <a:r>
                        <a:rPr lang="en-US" sz="1200" dirty="0">
                          <a:solidFill>
                            <a:schemeClr val="tx1">
                              <a:lumMod val="65000"/>
                              <a:lumOff val="35000"/>
                            </a:schemeClr>
                          </a:solidFill>
                        </a:rPr>
                        <a:t>Sandra Jamison</a:t>
                      </a:r>
                    </a:p>
                    <a:p>
                      <a:r>
                        <a:rPr lang="en-US" sz="1200" dirty="0">
                          <a:solidFill>
                            <a:schemeClr val="tx1">
                              <a:lumMod val="65000"/>
                              <a:lumOff val="35000"/>
                            </a:schemeClr>
                          </a:solidFill>
                        </a:rPr>
                        <a:t>Nancy Senato</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Summer 2025</a:t>
                      </a:r>
                    </a:p>
                    <a:p>
                      <a:pPr marL="171450" indent="-171450">
                        <a:buFont typeface="Arial" panose="020B0604020202020204" pitchFamily="34" charset="0"/>
                        <a:buChar char="•"/>
                      </a:pPr>
                      <a:r>
                        <a:rPr lang="en-US" sz="1200" dirty="0">
                          <a:solidFill>
                            <a:schemeClr val="tx1">
                              <a:lumMod val="65000"/>
                              <a:lumOff val="35000"/>
                            </a:schemeClr>
                          </a:solidFill>
                        </a:rPr>
                        <a:t>Fall 2024</a:t>
                      </a:r>
                    </a:p>
                  </a:txBody>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Not meeting</a:t>
                      </a:r>
                    </a:p>
                  </a:txBody>
                  <a:tcPr/>
                </a:tc>
                <a:extLst>
                  <a:ext uri="{0D108BD9-81ED-4DB2-BD59-A6C34878D82A}">
                    <a16:rowId xmlns:a16="http://schemas.microsoft.com/office/drawing/2014/main" val="1946178228"/>
                  </a:ext>
                </a:extLst>
              </a:tr>
            </a:tbl>
          </a:graphicData>
        </a:graphic>
      </p:graphicFrame>
    </p:spTree>
    <p:extLst>
      <p:ext uri="{BB962C8B-B14F-4D97-AF65-F5344CB8AC3E}">
        <p14:creationId xmlns:p14="http://schemas.microsoft.com/office/powerpoint/2010/main" val="3872408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Plans – </a:t>
            </a:r>
            <a:br>
              <a:rPr lang="en-US" dirty="0">
                <a:solidFill>
                  <a:schemeClr val="tx1">
                    <a:lumMod val="65000"/>
                    <a:lumOff val="35000"/>
                  </a:schemeClr>
                </a:solidFill>
              </a:rPr>
            </a:br>
            <a:r>
              <a:rPr lang="en-US" dirty="0">
                <a:solidFill>
                  <a:schemeClr val="tx1">
                    <a:lumMod val="65000"/>
                    <a:lumOff val="35000"/>
                  </a:schemeClr>
                </a:solidFill>
              </a:rPr>
              <a:t>TGH</a:t>
            </a:r>
          </a:p>
        </p:txBody>
      </p:sp>
      <p:graphicFrame>
        <p:nvGraphicFramePr>
          <p:cNvPr id="4" name="Table 3">
            <a:extLst>
              <a:ext uri="{FF2B5EF4-FFF2-40B4-BE49-F238E27FC236}">
                <a16:creationId xmlns:a16="http://schemas.microsoft.com/office/drawing/2014/main" id="{83DC3EC2-C8BB-457E-839C-7B31432027D8}"/>
              </a:ext>
            </a:extLst>
          </p:cNvPr>
          <p:cNvGraphicFramePr>
            <a:graphicFrameLocks noGrp="1"/>
          </p:cNvGraphicFramePr>
          <p:nvPr>
            <p:extLst>
              <p:ext uri="{D42A27DB-BD31-4B8C-83A1-F6EECF244321}">
                <p14:modId xmlns:p14="http://schemas.microsoft.com/office/powerpoint/2010/main" val="1330989047"/>
              </p:ext>
            </p:extLst>
          </p:nvPr>
        </p:nvGraphicFramePr>
        <p:xfrm>
          <a:off x="4707256" y="2029673"/>
          <a:ext cx="7092952" cy="1316166"/>
        </p:xfrm>
        <a:graphic>
          <a:graphicData uri="http://schemas.openxmlformats.org/drawingml/2006/table">
            <a:tbl>
              <a:tblPr firstRow="1" bandRow="1">
                <a:tableStyleId>{ED083AE6-46FA-4A59-8FB0-9F97EB10719F}</a:tableStyleId>
              </a:tblPr>
              <a:tblGrid>
                <a:gridCol w="1773238">
                  <a:extLst>
                    <a:ext uri="{9D8B030D-6E8A-4147-A177-3AD203B41FA5}">
                      <a16:colId xmlns:a16="http://schemas.microsoft.com/office/drawing/2014/main" val="470644632"/>
                    </a:ext>
                  </a:extLst>
                </a:gridCol>
                <a:gridCol w="1773238">
                  <a:extLst>
                    <a:ext uri="{9D8B030D-6E8A-4147-A177-3AD203B41FA5}">
                      <a16:colId xmlns:a16="http://schemas.microsoft.com/office/drawing/2014/main" val="2112471498"/>
                    </a:ext>
                  </a:extLst>
                </a:gridCol>
                <a:gridCol w="1773238">
                  <a:extLst>
                    <a:ext uri="{9D8B030D-6E8A-4147-A177-3AD203B41FA5}">
                      <a16:colId xmlns:a16="http://schemas.microsoft.com/office/drawing/2014/main" val="4138862360"/>
                    </a:ext>
                  </a:extLst>
                </a:gridCol>
                <a:gridCol w="1773238">
                  <a:extLst>
                    <a:ext uri="{9D8B030D-6E8A-4147-A177-3AD203B41FA5}">
                      <a16:colId xmlns:a16="http://schemas.microsoft.com/office/drawing/2014/main" val="4123246958"/>
                    </a:ext>
                  </a:extLst>
                </a:gridCol>
              </a:tblGrid>
              <a:tr h="338563">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Subordinate Group</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rPr>
                        <a:t>Chair/Co-chairs</a:t>
                      </a:r>
                      <a:endParaRPr lang="en-US" sz="1200" b="1" dirty="0">
                        <a:solidFill>
                          <a:schemeClr val="tx1">
                            <a:lumMod val="65000"/>
                            <a:lumOff val="35000"/>
                          </a:schemeClr>
                        </a:solidFill>
                        <a:effectLst/>
                        <a:latin typeface="+mn-lt"/>
                        <a:ea typeface="+mn-ea"/>
                        <a:cs typeface="Arial" panose="020B0604020202020204" pitchFamily="34" charset="0"/>
                      </a:endParaRPr>
                    </a:p>
                  </a:txBody>
                  <a:tcPr marL="93350" marR="93350" anchor="ctr"/>
                </a:tc>
                <a:tc>
                  <a:txBody>
                    <a:bodyPr/>
                    <a:lstStyle/>
                    <a:p>
                      <a:pPr marL="342900" indent="-342900" algn="l" rtl="0" eaLnBrk="1" fontAlgn="base" hangingPunct="1">
                        <a:lnSpc>
                          <a:spcPct val="95000"/>
                        </a:lnSpc>
                        <a:spcBef>
                          <a:spcPct val="40000"/>
                        </a:spcBef>
                        <a:spcAft>
                          <a:spcPct val="0"/>
                        </a:spcAft>
                        <a:buNone/>
                        <a:defRPr/>
                      </a:pPr>
                      <a:r>
                        <a:rPr lang="en-US" sz="1200" b="1" dirty="0">
                          <a:solidFill>
                            <a:schemeClr val="tx1">
                              <a:lumMod val="65000"/>
                              <a:lumOff val="35000"/>
                            </a:schemeClr>
                          </a:solidFill>
                          <a:effectLst/>
                          <a:latin typeface="+mn-lt"/>
                          <a:ea typeface="+mn-ea"/>
                          <a:cs typeface="Arial" panose="020B0604020202020204" pitchFamily="34" charset="0"/>
                        </a:rPr>
                        <a:t>Appointed Term</a:t>
                      </a:r>
                    </a:p>
                  </a:txBody>
                  <a:tcPr marL="93350" marR="93350" anchor="ctr"/>
                </a:tc>
                <a:tc>
                  <a:txBody>
                    <a:bodyPr/>
                    <a:lstStyle/>
                    <a:p>
                      <a:pPr algn="l"/>
                      <a:r>
                        <a:rPr lang="en-US" sz="1200" dirty="0">
                          <a:solidFill>
                            <a:schemeClr val="tx1">
                              <a:lumMod val="65000"/>
                              <a:lumOff val="35000"/>
                            </a:schemeClr>
                          </a:solidFill>
                        </a:rPr>
                        <a:t>Standing Meeting Plan</a:t>
                      </a:r>
                    </a:p>
                  </a:txBody>
                  <a:tcPr anchor="ctr"/>
                </a:tc>
                <a:extLst>
                  <a:ext uri="{0D108BD9-81ED-4DB2-BD59-A6C34878D82A}">
                    <a16:rowId xmlns:a16="http://schemas.microsoft.com/office/drawing/2014/main" val="2544042625"/>
                  </a:ext>
                </a:extLst>
              </a:tr>
              <a:tr h="977603">
                <a:tc>
                  <a:txBody>
                    <a:bodyPr/>
                    <a:lstStyle/>
                    <a:p>
                      <a:pPr marL="0" algn="l" defTabSz="914400" rtl="0" eaLnBrk="1" fontAlgn="t" latinLnBrk="0" hangingPunct="1">
                        <a:spcBef>
                          <a:spcPts val="0"/>
                        </a:spcBef>
                        <a:spcAft>
                          <a:spcPts val="0"/>
                        </a:spcAft>
                      </a:pPr>
                      <a:r>
                        <a:rPr lang="en-US" sz="1200" u="none" kern="1200" dirty="0">
                          <a:solidFill>
                            <a:schemeClr val="tx1">
                              <a:lumMod val="65000"/>
                              <a:lumOff val="35000"/>
                            </a:schemeClr>
                          </a:solidFill>
                          <a:latin typeface="+mn-lt"/>
                        </a:rPr>
                        <a:t>Harmonization </a:t>
                      </a:r>
                    </a:p>
                  </a:txBody>
                  <a:tcPr marL="93350" marR="9335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lumMod val="65000"/>
                              <a:lumOff val="35000"/>
                            </a:schemeClr>
                          </a:solidFill>
                          <a:latin typeface="+mn-lt"/>
                        </a:rPr>
                        <a:t>Pat Wijtyk</a:t>
                      </a:r>
                    </a:p>
                  </a:txBody>
                  <a:tcPr marL="93350" marR="93350"/>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chemeClr val="tx1">
                              <a:lumMod val="65000"/>
                              <a:lumOff val="35000"/>
                            </a:schemeClr>
                          </a:solidFill>
                          <a:latin typeface="+mn-lt"/>
                          <a:cs typeface="Arial" panose="020B0604020202020204" pitchFamily="34" charset="0"/>
                        </a:rPr>
                        <a:t>Summer 2025</a:t>
                      </a:r>
                    </a:p>
                  </a:txBody>
                  <a:tcPr marL="93350" marR="93350"/>
                </a:tc>
                <a:tc>
                  <a:txBody>
                    <a:bodyPr/>
                    <a:lstStyle/>
                    <a:p>
                      <a:pPr marL="171450" indent="-171450">
                        <a:buFont typeface="Arial" panose="020B0604020202020204" pitchFamily="34" charset="0"/>
                        <a:buChar char="•"/>
                      </a:pPr>
                      <a:r>
                        <a:rPr lang="en-US" sz="1200" dirty="0">
                          <a:solidFill>
                            <a:schemeClr val="tx1">
                              <a:lumMod val="65000"/>
                              <a:lumOff val="35000"/>
                            </a:schemeClr>
                          </a:solidFill>
                        </a:rPr>
                        <a:t>MR Discussion</a:t>
                      </a:r>
                    </a:p>
                    <a:p>
                      <a:pPr marL="171450" indent="-171450">
                        <a:buFont typeface="Arial" panose="020B0604020202020204" pitchFamily="34" charset="0"/>
                        <a:buChar char="•"/>
                      </a:pPr>
                      <a:r>
                        <a:rPr lang="en-US" sz="1200" dirty="0">
                          <a:solidFill>
                            <a:schemeClr val="tx1">
                              <a:lumMod val="65000"/>
                              <a:lumOff val="35000"/>
                            </a:schemeClr>
                          </a:solidFill>
                        </a:rPr>
                        <a:t>Segment Models: DTM, DTP, NM1</a:t>
                      </a:r>
                    </a:p>
                    <a:p>
                      <a:pPr marL="171450" indent="-171450">
                        <a:buFont typeface="Arial" panose="020B0604020202020204" pitchFamily="34" charset="0"/>
                        <a:buChar char="•"/>
                      </a:pPr>
                      <a:r>
                        <a:rPr lang="en-US" sz="1200" dirty="0">
                          <a:solidFill>
                            <a:schemeClr val="tx1">
                              <a:lumMod val="65000"/>
                              <a:lumOff val="35000"/>
                            </a:schemeClr>
                          </a:solidFill>
                        </a:rPr>
                        <a:t>HR Discussion </a:t>
                      </a:r>
                    </a:p>
                  </a:txBody>
                  <a:tcPr/>
                </a:tc>
                <a:extLst>
                  <a:ext uri="{0D108BD9-81ED-4DB2-BD59-A6C34878D82A}">
                    <a16:rowId xmlns:a16="http://schemas.microsoft.com/office/drawing/2014/main" val="944164248"/>
                  </a:ext>
                </a:extLst>
              </a:tr>
            </a:tbl>
          </a:graphicData>
        </a:graphic>
      </p:graphicFrame>
    </p:spTree>
    <p:extLst>
      <p:ext uri="{BB962C8B-B14F-4D97-AF65-F5344CB8AC3E}">
        <p14:creationId xmlns:p14="http://schemas.microsoft.com/office/powerpoint/2010/main" val="36683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E9C8-1156-274C-8A24-4871BD278419}"/>
              </a:ext>
            </a:extLst>
          </p:cNvPr>
          <p:cNvSpPr>
            <a:spLocks noGrp="1"/>
          </p:cNvSpPr>
          <p:nvPr>
            <p:ph type="title"/>
          </p:nvPr>
        </p:nvSpPr>
        <p:spPr>
          <a:xfrm>
            <a:off x="640080" y="1116755"/>
            <a:ext cx="3754120" cy="1524379"/>
          </a:xfrm>
        </p:spPr>
        <p:txBody>
          <a:bodyPr/>
          <a:lstStyle/>
          <a:p>
            <a:r>
              <a:rPr lang="en-US" dirty="0"/>
              <a:t>X12N Representatives</a:t>
            </a:r>
          </a:p>
        </p:txBody>
      </p:sp>
      <p:sp>
        <p:nvSpPr>
          <p:cNvPr id="3" name="Text Placeholder 2">
            <a:extLst>
              <a:ext uri="{FF2B5EF4-FFF2-40B4-BE49-F238E27FC236}">
                <a16:creationId xmlns:a16="http://schemas.microsoft.com/office/drawing/2014/main" id="{2777F839-B8E6-F040-8DEB-B8EC396D7CDF}"/>
              </a:ext>
            </a:extLst>
          </p:cNvPr>
          <p:cNvSpPr>
            <a:spLocks noGrp="1"/>
          </p:cNvSpPr>
          <p:nvPr>
            <p:ph type="body" idx="1"/>
          </p:nvPr>
        </p:nvSpPr>
        <p:spPr/>
        <p:txBody>
          <a:bodyPr/>
          <a:lstStyle/>
          <a:p>
            <a:r>
              <a:rPr lang="en-US" dirty="0"/>
              <a:t>X12 requires subcommittees to maintain certain representatives to the subcommittee’s interests</a:t>
            </a:r>
          </a:p>
          <a:p>
            <a:pPr lvl="1"/>
            <a:r>
              <a:rPr lang="en-US" sz="1600" i="0" dirty="0"/>
              <a:t>PRB Representative – Stacey Barber - Appointed through Summer 2025 (Alternate – Christopher Gracon)</a:t>
            </a:r>
          </a:p>
          <a:p>
            <a:pPr lvl="1"/>
            <a:r>
              <a:rPr lang="en-US" sz="1600" i="0" dirty="0"/>
              <a:t>TAS Representative – LuAnn Hetherington - Appointed through Fall 2024 (Alternate – Joel Prater)</a:t>
            </a:r>
          </a:p>
        </p:txBody>
      </p:sp>
    </p:spTree>
    <p:extLst>
      <p:ext uri="{BB962C8B-B14F-4D97-AF65-F5344CB8AC3E}">
        <p14:creationId xmlns:p14="http://schemas.microsoft.com/office/powerpoint/2010/main" val="245838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E9C8-1156-274C-8A24-4871BD278419}"/>
              </a:ext>
            </a:extLst>
          </p:cNvPr>
          <p:cNvSpPr>
            <a:spLocks noGrp="1"/>
          </p:cNvSpPr>
          <p:nvPr>
            <p:ph type="title"/>
          </p:nvPr>
        </p:nvSpPr>
        <p:spPr/>
        <p:txBody>
          <a:bodyPr/>
          <a:lstStyle/>
          <a:p>
            <a:r>
              <a:rPr lang="en-US" dirty="0"/>
              <a:t>X12N Internal Liaisons</a:t>
            </a:r>
          </a:p>
        </p:txBody>
      </p:sp>
      <p:sp>
        <p:nvSpPr>
          <p:cNvPr id="3" name="Text Placeholder 2">
            <a:extLst>
              <a:ext uri="{FF2B5EF4-FFF2-40B4-BE49-F238E27FC236}">
                <a16:creationId xmlns:a16="http://schemas.microsoft.com/office/drawing/2014/main" id="{2777F839-B8E6-F040-8DEB-B8EC396D7CDF}"/>
              </a:ext>
            </a:extLst>
          </p:cNvPr>
          <p:cNvSpPr>
            <a:spLocks noGrp="1"/>
          </p:cNvSpPr>
          <p:nvPr>
            <p:ph type="body" idx="1"/>
          </p:nvPr>
        </p:nvSpPr>
        <p:spPr/>
        <p:txBody>
          <a:bodyPr/>
          <a:lstStyle/>
          <a:p>
            <a:r>
              <a:rPr lang="en-US" dirty="0"/>
              <a:t>Internal Liaison: An individual appointed to coordinate between two X12 groups</a:t>
            </a:r>
          </a:p>
          <a:p>
            <a:pPr lvl="1"/>
            <a:r>
              <a:rPr lang="en-US" sz="1600" i="0" dirty="0"/>
              <a:t>X12C Liaison – Stacey Barber </a:t>
            </a:r>
            <a:br>
              <a:rPr lang="en-US" sz="1600" i="0" dirty="0"/>
            </a:br>
            <a:r>
              <a:rPr lang="en-US" sz="1600" i="0" dirty="0"/>
              <a:t>(Appointed through Summer 2025)</a:t>
            </a:r>
          </a:p>
          <a:p>
            <a:pPr lvl="1"/>
            <a:r>
              <a:rPr lang="en-US" sz="1600" i="0" dirty="0"/>
              <a:t>X12F Liaison – Pam Grosze </a:t>
            </a:r>
            <a:br>
              <a:rPr lang="en-US" sz="1600" i="0" dirty="0"/>
            </a:br>
            <a:r>
              <a:rPr lang="en-US" sz="1600" i="0" dirty="0"/>
              <a:t>(Appointed through Winter 2025)</a:t>
            </a:r>
          </a:p>
          <a:p>
            <a:pPr lvl="1"/>
            <a:r>
              <a:rPr lang="en-US" sz="1600" i="0" dirty="0"/>
              <a:t>X12M Liaison – Steve Rosenberg </a:t>
            </a:r>
            <a:br>
              <a:rPr lang="en-US" sz="1600" i="0" dirty="0"/>
            </a:br>
            <a:r>
              <a:rPr lang="en-US" sz="1600" i="0" dirty="0"/>
              <a:t>(Appointed through Winter 2025)</a:t>
            </a:r>
          </a:p>
          <a:p>
            <a:endParaRPr lang="en-US" sz="2100" b="1" dirty="0"/>
          </a:p>
          <a:p>
            <a:endParaRPr lang="en-US" sz="2100" dirty="0"/>
          </a:p>
        </p:txBody>
      </p:sp>
    </p:spTree>
    <p:extLst>
      <p:ext uri="{BB962C8B-B14F-4D97-AF65-F5344CB8AC3E}">
        <p14:creationId xmlns:p14="http://schemas.microsoft.com/office/powerpoint/2010/main" val="179521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7594-7099-534E-8541-8B97513D00B0}"/>
              </a:ext>
            </a:extLst>
          </p:cNvPr>
          <p:cNvSpPr>
            <a:spLocks noGrp="1"/>
          </p:cNvSpPr>
          <p:nvPr>
            <p:ph type="title"/>
          </p:nvPr>
        </p:nvSpPr>
        <p:spPr/>
        <p:txBody>
          <a:bodyPr/>
          <a:lstStyle/>
          <a:p>
            <a:r>
              <a:rPr lang="en-US" dirty="0"/>
              <a:t>Disclaimer</a:t>
            </a:r>
          </a:p>
        </p:txBody>
      </p:sp>
      <p:sp>
        <p:nvSpPr>
          <p:cNvPr id="6" name="Text Placeholder 5">
            <a:extLst>
              <a:ext uri="{FF2B5EF4-FFF2-40B4-BE49-F238E27FC236}">
                <a16:creationId xmlns:a16="http://schemas.microsoft.com/office/drawing/2014/main" id="{0CC9C3E5-138D-DD44-BE70-56926DB18D04}"/>
              </a:ext>
            </a:extLst>
          </p:cNvPr>
          <p:cNvSpPr>
            <a:spLocks noGrp="1"/>
          </p:cNvSpPr>
          <p:nvPr>
            <p:ph type="body" idx="1"/>
          </p:nvPr>
        </p:nvSpPr>
        <p:spPr/>
        <p:txBody>
          <a:bodyPr/>
          <a:lstStyle/>
          <a:p>
            <a:r>
              <a:rPr lang="en-US" dirty="0"/>
              <a:t>This presentation is for informational purposes only</a:t>
            </a:r>
          </a:p>
          <a:p>
            <a:r>
              <a:rPr lang="en-US" dirty="0"/>
              <a:t>This presentation does not represent legal advice </a:t>
            </a:r>
          </a:p>
          <a:p>
            <a:r>
              <a:rPr lang="en-US" dirty="0"/>
              <a:t>This presentation contains point-in-time content and is subject to revision </a:t>
            </a:r>
          </a:p>
        </p:txBody>
      </p:sp>
    </p:spTree>
    <p:extLst>
      <p:ext uri="{BB962C8B-B14F-4D97-AF65-F5344CB8AC3E}">
        <p14:creationId xmlns:p14="http://schemas.microsoft.com/office/powerpoint/2010/main" val="223994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E9C8-1156-274C-8A24-4871BD278419}"/>
              </a:ext>
            </a:extLst>
          </p:cNvPr>
          <p:cNvSpPr>
            <a:spLocks noGrp="1"/>
          </p:cNvSpPr>
          <p:nvPr>
            <p:ph type="title"/>
          </p:nvPr>
        </p:nvSpPr>
        <p:spPr/>
        <p:txBody>
          <a:bodyPr/>
          <a:lstStyle/>
          <a:p>
            <a:r>
              <a:rPr lang="en-US" dirty="0"/>
              <a:t>X12 Formal Liaisons</a:t>
            </a:r>
          </a:p>
        </p:txBody>
      </p:sp>
      <p:sp>
        <p:nvSpPr>
          <p:cNvPr id="3" name="Text Placeholder 2">
            <a:extLst>
              <a:ext uri="{FF2B5EF4-FFF2-40B4-BE49-F238E27FC236}">
                <a16:creationId xmlns:a16="http://schemas.microsoft.com/office/drawing/2014/main" id="{2777F839-B8E6-F040-8DEB-B8EC396D7CDF}"/>
              </a:ext>
            </a:extLst>
          </p:cNvPr>
          <p:cNvSpPr>
            <a:spLocks noGrp="1"/>
          </p:cNvSpPr>
          <p:nvPr>
            <p:ph type="body" idx="1"/>
          </p:nvPr>
        </p:nvSpPr>
        <p:spPr/>
        <p:txBody>
          <a:bodyPr/>
          <a:lstStyle/>
          <a:p>
            <a:r>
              <a:rPr lang="en-US" dirty="0"/>
              <a:t>Formal Liaison: An individual appointed by the X12 Board to represent X12’s interests to another organization as defined in a formal agreement between the two organizations</a:t>
            </a:r>
          </a:p>
          <a:p>
            <a:r>
              <a:rPr lang="en-US" dirty="0"/>
              <a:t>X12 Formal Liaisons of interest to X12N</a:t>
            </a:r>
          </a:p>
          <a:p>
            <a:pPr lvl="1"/>
            <a:r>
              <a:rPr lang="en-US" sz="1600" i="0" dirty="0"/>
              <a:t>CAQH CORE – Michelle Barry</a:t>
            </a:r>
          </a:p>
          <a:p>
            <a:pPr lvl="1"/>
            <a:r>
              <a:rPr lang="en-US" sz="1600" i="0" dirty="0"/>
              <a:t>Cooperative Exchange – Pat Wijtyk</a:t>
            </a:r>
          </a:p>
          <a:p>
            <a:pPr lvl="1"/>
            <a:r>
              <a:rPr lang="en-US" sz="1600" i="0" dirty="0"/>
              <a:t>Designated Standards Maintenance Organizations (DSMO) – Tara Rose</a:t>
            </a:r>
          </a:p>
          <a:p>
            <a:pPr lvl="1"/>
            <a:r>
              <a:rPr lang="en-US" sz="1600" i="0" dirty="0"/>
              <a:t>IAIABC – Sherry Wilson</a:t>
            </a:r>
          </a:p>
          <a:p>
            <a:pPr lvl="1"/>
            <a:r>
              <a:rPr lang="en-US" sz="1600" i="0" dirty="0"/>
              <a:t>WEDI – Cathy Sheppard</a:t>
            </a:r>
          </a:p>
          <a:p>
            <a:endParaRPr lang="en-US" sz="2100" b="1" dirty="0"/>
          </a:p>
          <a:p>
            <a:endParaRPr lang="en-US" sz="2100" dirty="0"/>
          </a:p>
        </p:txBody>
      </p:sp>
    </p:spTree>
    <p:extLst>
      <p:ext uri="{BB962C8B-B14F-4D97-AF65-F5344CB8AC3E}">
        <p14:creationId xmlns:p14="http://schemas.microsoft.com/office/powerpoint/2010/main" val="102904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2397-A63C-2D4E-AB40-61E6800060E2}"/>
              </a:ext>
            </a:extLst>
          </p:cNvPr>
          <p:cNvSpPr>
            <a:spLocks noGrp="1"/>
          </p:cNvSpPr>
          <p:nvPr>
            <p:ph type="title"/>
          </p:nvPr>
        </p:nvSpPr>
        <p:spPr>
          <a:xfrm>
            <a:off x="640080" y="1116755"/>
            <a:ext cx="3894513" cy="1524379"/>
          </a:xfrm>
        </p:spPr>
        <p:txBody>
          <a:bodyPr/>
          <a:lstStyle/>
          <a:p>
            <a:r>
              <a:rPr lang="en-US" dirty="0"/>
              <a:t>Stay Connected</a:t>
            </a:r>
          </a:p>
        </p:txBody>
      </p:sp>
      <p:sp>
        <p:nvSpPr>
          <p:cNvPr id="6" name="Text Placeholder 5">
            <a:extLst>
              <a:ext uri="{FF2B5EF4-FFF2-40B4-BE49-F238E27FC236}">
                <a16:creationId xmlns:a16="http://schemas.microsoft.com/office/drawing/2014/main" id="{35F3F18C-1957-CA40-A20F-5D518F6B22DF}"/>
              </a:ext>
            </a:extLst>
          </p:cNvPr>
          <p:cNvSpPr>
            <a:spLocks noGrp="1"/>
          </p:cNvSpPr>
          <p:nvPr>
            <p:ph type="body" idx="1"/>
          </p:nvPr>
        </p:nvSpPr>
        <p:spPr/>
        <p:txBody>
          <a:bodyPr/>
          <a:lstStyle/>
          <a:p>
            <a:r>
              <a:rPr lang="en-CA" dirty="0"/>
              <a:t>Learn more at </a:t>
            </a:r>
            <a:r>
              <a:rPr lang="en-CA" dirty="0">
                <a:hlinkClick r:id="rId3"/>
              </a:rPr>
              <a:t>X12.org</a:t>
            </a:r>
            <a:endParaRPr lang="en-CA" dirty="0"/>
          </a:p>
          <a:p>
            <a:r>
              <a:rPr lang="en-CA" dirty="0"/>
              <a:t>Stay informed by following X12</a:t>
            </a:r>
          </a:p>
          <a:p>
            <a:pPr marL="406400" lvl="1" indent="0">
              <a:buNone/>
            </a:pPr>
            <a:r>
              <a:rPr lang="en-CA" dirty="0"/>
              <a:t>          @x12standards on Twitter</a:t>
            </a:r>
          </a:p>
          <a:p>
            <a:pPr marL="406400" lvl="1" indent="0">
              <a:buNone/>
            </a:pPr>
            <a:r>
              <a:rPr lang="en-CA" dirty="0"/>
              <a:t>          #X12 on LinkedIn</a:t>
            </a:r>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E2C18202-C1B2-D346-A5C6-88900CCC8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7127" y="2720475"/>
            <a:ext cx="279400" cy="279400"/>
          </a:xfrm>
          <a:prstGeom prst="rect">
            <a:avLst/>
          </a:prstGeom>
        </p:spPr>
      </p:pic>
      <p:pic>
        <p:nvPicPr>
          <p:cNvPr id="10" name="Picture 9" descr="A picture containing ax&#10;&#10;Description automatically generated">
            <a:extLst>
              <a:ext uri="{FF2B5EF4-FFF2-40B4-BE49-F238E27FC236}">
                <a16:creationId xmlns:a16="http://schemas.microsoft.com/office/drawing/2014/main" id="{E12B2B06-923F-E142-B16C-8FF9E9DFF6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7048" y="2261602"/>
            <a:ext cx="317500" cy="260350"/>
          </a:xfrm>
          <a:prstGeom prst="rect">
            <a:avLst/>
          </a:prstGeom>
        </p:spPr>
      </p:pic>
    </p:spTree>
    <p:extLst>
      <p:ext uri="{BB962C8B-B14F-4D97-AF65-F5344CB8AC3E}">
        <p14:creationId xmlns:p14="http://schemas.microsoft.com/office/powerpoint/2010/main" val="230340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erson standing in front of a curtain&#10;&#10;Description automatically generated">
            <a:extLst>
              <a:ext uri="{FF2B5EF4-FFF2-40B4-BE49-F238E27FC236}">
                <a16:creationId xmlns:a16="http://schemas.microsoft.com/office/drawing/2014/main" id="{A7C96318-63C9-004D-94D5-CF9A1D7F0B0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033" b="1033"/>
          <a:stretch/>
        </p:blipFill>
        <p:spPr>
          <a:xfrm>
            <a:off x="1880199" y="773256"/>
            <a:ext cx="9929495" cy="5808415"/>
          </a:xfrm>
        </p:spPr>
      </p:pic>
      <p:sp>
        <p:nvSpPr>
          <p:cNvPr id="24" name="Picture Placeholder 16">
            <a:extLst>
              <a:ext uri="{FF2B5EF4-FFF2-40B4-BE49-F238E27FC236}">
                <a16:creationId xmlns:a16="http://schemas.microsoft.com/office/drawing/2014/main" id="{033CBA34-1035-154E-84EE-D4593D48D3BB}"/>
              </a:ext>
            </a:extLst>
          </p:cNvPr>
          <p:cNvSpPr txBox="1">
            <a:spLocks/>
          </p:cNvSpPr>
          <p:nvPr/>
        </p:nvSpPr>
        <p:spPr>
          <a:xfrm>
            <a:off x="1361289" y="679387"/>
            <a:ext cx="10098503" cy="5883377"/>
          </a:xfrm>
          <a:prstGeom prst="rect">
            <a:avLst/>
          </a:prstGeom>
          <a:blipFill>
            <a:blip r:embed="rId4" cstate="screen">
              <a:extLst>
                <a:ext uri="{28A0092B-C50C-407E-A947-70E740481C1C}">
                  <a14:useLocalDpi xmlns:a14="http://schemas.microsoft.com/office/drawing/2010/main"/>
                </a:ext>
              </a:extLst>
            </a:blip>
            <a:stretch>
              <a:fillRect r="-3350" b="-3662"/>
            </a:stretch>
          </a:blipFill>
        </p:spPr>
      </p:sp>
      <p:sp>
        <p:nvSpPr>
          <p:cNvPr id="9" name="Title 8">
            <a:extLst>
              <a:ext uri="{FF2B5EF4-FFF2-40B4-BE49-F238E27FC236}">
                <a16:creationId xmlns:a16="http://schemas.microsoft.com/office/drawing/2014/main" id="{EE704416-C2D4-8449-8D50-68BFF7C4A120}"/>
              </a:ext>
            </a:extLst>
          </p:cNvPr>
          <p:cNvSpPr>
            <a:spLocks noGrp="1"/>
          </p:cNvSpPr>
          <p:nvPr>
            <p:ph type="title"/>
          </p:nvPr>
        </p:nvSpPr>
        <p:spPr/>
        <p:txBody>
          <a:bodyPr/>
          <a:lstStyle/>
          <a:p>
            <a:r>
              <a:rPr lang="en-US" dirty="0"/>
              <a:t>Wrap-up</a:t>
            </a:r>
          </a:p>
        </p:txBody>
      </p:sp>
      <p:sp>
        <p:nvSpPr>
          <p:cNvPr id="12" name="Text Placeholder 11">
            <a:extLst>
              <a:ext uri="{FF2B5EF4-FFF2-40B4-BE49-F238E27FC236}">
                <a16:creationId xmlns:a16="http://schemas.microsoft.com/office/drawing/2014/main" id="{56BBC22A-119D-7041-A00E-CF39F30A9C98}"/>
              </a:ext>
            </a:extLst>
          </p:cNvPr>
          <p:cNvSpPr>
            <a:spLocks noGrp="1"/>
          </p:cNvSpPr>
          <p:nvPr>
            <p:ph type="body" idx="14"/>
          </p:nvPr>
        </p:nvSpPr>
        <p:spPr>
          <a:xfrm>
            <a:off x="6962274" y="1116755"/>
            <a:ext cx="4467725" cy="5376119"/>
          </a:xfrm>
        </p:spPr>
        <p:txBody>
          <a:bodyPr/>
          <a:lstStyle/>
          <a:p>
            <a:r>
              <a:rPr lang="en-US" dirty="0"/>
              <a:t>Post questions, suggestions, or feedback, use the online form at </a:t>
            </a:r>
            <a:r>
              <a:rPr lang="en-CA" u="sng" dirty="0">
                <a:hlinkClick r:id="rId5"/>
              </a:rPr>
              <a:t>X12.org/feedback</a:t>
            </a:r>
            <a:br>
              <a:rPr lang="en-CA" u="sng" dirty="0"/>
            </a:br>
            <a:endParaRPr lang="en-CA" u="sng" dirty="0"/>
          </a:p>
          <a:p>
            <a:r>
              <a:rPr lang="en-CA" dirty="0"/>
              <a:t>Next X12N Full Subcommittee meeting – Wednesday 10/4</a:t>
            </a:r>
          </a:p>
          <a:p>
            <a:endParaRPr lang="en-CA" u="sng" dirty="0"/>
          </a:p>
          <a:p>
            <a:endParaRPr lang="en-US" dirty="0"/>
          </a:p>
          <a:p>
            <a:endParaRPr lang="en-US" dirty="0"/>
          </a:p>
        </p:txBody>
      </p:sp>
      <p:sp>
        <p:nvSpPr>
          <p:cNvPr id="7" name="TextBox 6">
            <a:extLst>
              <a:ext uri="{FF2B5EF4-FFF2-40B4-BE49-F238E27FC236}">
                <a16:creationId xmlns:a16="http://schemas.microsoft.com/office/drawing/2014/main" id="{EEDEE1EF-3657-BF48-A4AF-AA1D67F8F9FE}"/>
              </a:ext>
            </a:extLst>
          </p:cNvPr>
          <p:cNvSpPr txBox="1"/>
          <p:nvPr/>
        </p:nvSpPr>
        <p:spPr>
          <a:xfrm>
            <a:off x="640080" y="4114800"/>
            <a:ext cx="1774556" cy="1616529"/>
          </a:xfrm>
          <a:prstGeom prst="rect">
            <a:avLst/>
          </a:prstGeom>
          <a:noFill/>
        </p:spPr>
        <p:txBody>
          <a:bodyPr wrap="square" lIns="0" tIns="0" rIns="0" bIns="0" rtlCol="0" anchor="t">
            <a:noAutofit/>
          </a:bodyPr>
          <a:lstStyle/>
          <a:p>
            <a:pPr>
              <a:lnSpc>
                <a:spcPts val="1300"/>
              </a:lnSpc>
              <a:spcAft>
                <a:spcPts val="1000"/>
              </a:spcAft>
            </a:pPr>
            <a:endParaRPr lang="en-US" sz="1000" dirty="0">
              <a:solidFill>
                <a:srgbClr val="7030A0"/>
              </a:solidFill>
            </a:endParaRPr>
          </a:p>
        </p:txBody>
      </p:sp>
      <p:pic>
        <p:nvPicPr>
          <p:cNvPr id="10" name="Picture 9">
            <a:extLst>
              <a:ext uri="{FF2B5EF4-FFF2-40B4-BE49-F238E27FC236}">
                <a16:creationId xmlns:a16="http://schemas.microsoft.com/office/drawing/2014/main" id="{C08E016C-0A14-F44D-9B69-A3BE2E1F3E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spTree>
    <p:extLst>
      <p:ext uri="{BB962C8B-B14F-4D97-AF65-F5344CB8AC3E}">
        <p14:creationId xmlns:p14="http://schemas.microsoft.com/office/powerpoint/2010/main" val="203329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7930-F398-0D4F-BD2A-74B55DED0104}"/>
              </a:ext>
            </a:extLst>
          </p:cNvPr>
          <p:cNvSpPr>
            <a:spLocks noGrp="1"/>
          </p:cNvSpPr>
          <p:nvPr>
            <p:ph type="title"/>
          </p:nvPr>
        </p:nvSpPr>
        <p:spPr>
          <a:xfrm>
            <a:off x="640079" y="1116755"/>
            <a:ext cx="3695437" cy="1524379"/>
          </a:xfrm>
        </p:spPr>
        <p:txBody>
          <a:bodyPr/>
          <a:lstStyle/>
          <a:p>
            <a:r>
              <a:rPr lang="en-US" sz="3600" dirty="0"/>
              <a:t>X12N Full Subcommittee -  Fall 2023 </a:t>
            </a:r>
            <a:br>
              <a:rPr lang="en-US" sz="3600" dirty="0"/>
            </a:br>
            <a:endParaRPr lang="en-US" sz="3600" dirty="0"/>
          </a:p>
        </p:txBody>
      </p:sp>
      <p:sp>
        <p:nvSpPr>
          <p:cNvPr id="3" name="Text Placeholder 2">
            <a:extLst>
              <a:ext uri="{FF2B5EF4-FFF2-40B4-BE49-F238E27FC236}">
                <a16:creationId xmlns:a16="http://schemas.microsoft.com/office/drawing/2014/main" id="{778C9936-8D8E-A346-B45E-DD5FC4519C40}"/>
              </a:ext>
            </a:extLst>
          </p:cNvPr>
          <p:cNvSpPr>
            <a:spLocks noGrp="1"/>
          </p:cNvSpPr>
          <p:nvPr>
            <p:ph type="body" idx="1"/>
          </p:nvPr>
        </p:nvSpPr>
        <p:spPr>
          <a:xfrm>
            <a:off x="640079" y="3184687"/>
            <a:ext cx="3042235" cy="2064360"/>
          </a:xfrm>
        </p:spPr>
        <p:txBody>
          <a:bodyPr/>
          <a:lstStyle/>
          <a:p>
            <a:pPr>
              <a:lnSpc>
                <a:spcPct val="100000"/>
              </a:lnSpc>
            </a:pPr>
            <a:r>
              <a:rPr lang="en-US" sz="1800" dirty="0"/>
              <a:t>Tara Rose, Chair</a:t>
            </a:r>
          </a:p>
          <a:p>
            <a:pPr>
              <a:lnSpc>
                <a:spcPct val="100000"/>
              </a:lnSpc>
            </a:pPr>
            <a:r>
              <a:rPr lang="en-US" sz="1800" dirty="0"/>
              <a:t>Michelle Barry, Vice-Chair</a:t>
            </a:r>
          </a:p>
        </p:txBody>
      </p:sp>
    </p:spTree>
    <p:extLst>
      <p:ext uri="{BB962C8B-B14F-4D97-AF65-F5344CB8AC3E}">
        <p14:creationId xmlns:p14="http://schemas.microsoft.com/office/powerpoint/2010/main" val="216270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7594-7099-534E-8541-8B97513D00B0}"/>
              </a:ext>
            </a:extLst>
          </p:cNvPr>
          <p:cNvSpPr>
            <a:spLocks noGrp="1"/>
          </p:cNvSpPr>
          <p:nvPr>
            <p:ph type="title"/>
          </p:nvPr>
        </p:nvSpPr>
        <p:spPr/>
        <p:txBody>
          <a:bodyPr/>
          <a:lstStyle/>
          <a:p>
            <a:r>
              <a:rPr lang="en-US" dirty="0"/>
              <a:t>Disclaimer</a:t>
            </a:r>
          </a:p>
        </p:txBody>
      </p:sp>
      <p:sp>
        <p:nvSpPr>
          <p:cNvPr id="6" name="Text Placeholder 5">
            <a:extLst>
              <a:ext uri="{FF2B5EF4-FFF2-40B4-BE49-F238E27FC236}">
                <a16:creationId xmlns:a16="http://schemas.microsoft.com/office/drawing/2014/main" id="{0CC9C3E5-138D-DD44-BE70-56926DB18D04}"/>
              </a:ext>
            </a:extLst>
          </p:cNvPr>
          <p:cNvSpPr>
            <a:spLocks noGrp="1"/>
          </p:cNvSpPr>
          <p:nvPr>
            <p:ph type="body" idx="1"/>
          </p:nvPr>
        </p:nvSpPr>
        <p:spPr/>
        <p:txBody>
          <a:bodyPr/>
          <a:lstStyle/>
          <a:p>
            <a:r>
              <a:rPr lang="en-US" dirty="0"/>
              <a:t>This presentation is for informational purposes only</a:t>
            </a:r>
          </a:p>
          <a:p>
            <a:r>
              <a:rPr lang="en-US" dirty="0"/>
              <a:t>This presentation is not intended to represent legal advice </a:t>
            </a:r>
          </a:p>
          <a:p>
            <a:r>
              <a:rPr lang="en-US" dirty="0"/>
              <a:t>The content is point-in-time information and is subject to revision </a:t>
            </a:r>
          </a:p>
          <a:p>
            <a:r>
              <a:rPr lang="en-US" dirty="0"/>
              <a:t>If you have questions regarding specific information, please send them to </a:t>
            </a:r>
            <a:r>
              <a:rPr lang="en-US" u="sng" dirty="0">
                <a:hlinkClick r:id="rId2"/>
              </a:rPr>
              <a:t>info@x12.org</a:t>
            </a:r>
            <a:r>
              <a:rPr lang="en-US" dirty="0"/>
              <a:t> </a:t>
            </a:r>
          </a:p>
          <a:p>
            <a:r>
              <a:rPr lang="en-US" dirty="0"/>
              <a:t>Visit </a:t>
            </a:r>
            <a:r>
              <a:rPr lang="en-US" u="sng" dirty="0">
                <a:hlinkClick r:id="rId3"/>
              </a:rPr>
              <a:t>www.x12.org</a:t>
            </a:r>
            <a:r>
              <a:rPr lang="en-US" dirty="0"/>
              <a:t> for additional details about X12 </a:t>
            </a:r>
          </a:p>
          <a:p>
            <a:endParaRPr lang="en-US" dirty="0"/>
          </a:p>
        </p:txBody>
      </p:sp>
    </p:spTree>
    <p:extLst>
      <p:ext uri="{BB962C8B-B14F-4D97-AF65-F5344CB8AC3E}">
        <p14:creationId xmlns:p14="http://schemas.microsoft.com/office/powerpoint/2010/main" val="398738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7C85A-4E0B-44F4-B165-5529BDC9284A}"/>
              </a:ext>
            </a:extLst>
          </p:cNvPr>
          <p:cNvSpPr>
            <a:spLocks noGrp="1"/>
          </p:cNvSpPr>
          <p:nvPr>
            <p:ph type="title"/>
          </p:nvPr>
        </p:nvSpPr>
        <p:spPr>
          <a:xfrm>
            <a:off x="640080" y="1116755"/>
            <a:ext cx="3894513" cy="1740745"/>
          </a:xfrm>
        </p:spPr>
        <p:txBody>
          <a:bodyPr/>
          <a:lstStyle/>
          <a:p>
            <a:r>
              <a:rPr lang="en-US" dirty="0"/>
              <a:t>X12N Agenda</a:t>
            </a:r>
            <a:br>
              <a:rPr lang="en-US" dirty="0"/>
            </a:br>
            <a:br>
              <a:rPr lang="en-US" dirty="0"/>
            </a:br>
            <a:r>
              <a:rPr lang="en-US" sz="2800" b="1" dirty="0"/>
              <a:t>Wednesday 10/4/2023</a:t>
            </a:r>
            <a:br>
              <a:rPr lang="en-US" sz="2800" b="1" dirty="0"/>
            </a:br>
            <a:r>
              <a:rPr lang="en-US" sz="2800" b="1" dirty="0"/>
              <a:t>10:00 to 11:00 A.M. ET</a:t>
            </a:r>
          </a:p>
        </p:txBody>
      </p:sp>
      <p:sp>
        <p:nvSpPr>
          <p:cNvPr id="9" name="Text Placeholder 8">
            <a:extLst>
              <a:ext uri="{FF2B5EF4-FFF2-40B4-BE49-F238E27FC236}">
                <a16:creationId xmlns:a16="http://schemas.microsoft.com/office/drawing/2014/main" id="{E64283BE-7FEB-4191-8CFC-C6CD201D0C17}"/>
              </a:ext>
            </a:extLst>
          </p:cNvPr>
          <p:cNvSpPr>
            <a:spLocks noGrp="1"/>
          </p:cNvSpPr>
          <p:nvPr>
            <p:ph type="body" idx="1"/>
          </p:nvPr>
        </p:nvSpPr>
        <p:spPr/>
        <p:txBody>
          <a:bodyPr/>
          <a:lstStyle/>
          <a:p>
            <a:r>
              <a:rPr lang="en-US" dirty="0"/>
              <a:t>Reconvene </a:t>
            </a:r>
          </a:p>
          <a:p>
            <a:r>
              <a:rPr lang="en-US" dirty="0"/>
              <a:t>MR Ballot</a:t>
            </a:r>
          </a:p>
          <a:p>
            <a:r>
              <a:rPr lang="en-US" dirty="0"/>
              <a:t>Recess the Session </a:t>
            </a:r>
          </a:p>
        </p:txBody>
      </p:sp>
    </p:spTree>
    <p:extLst>
      <p:ext uri="{BB962C8B-B14F-4D97-AF65-F5344CB8AC3E}">
        <p14:creationId xmlns:p14="http://schemas.microsoft.com/office/powerpoint/2010/main" val="197422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207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353075" y="780787"/>
            <a:ext cx="6501089" cy="4926598"/>
          </a:xfrm>
        </p:spPr>
        <p:txBody>
          <a:bodyPr/>
          <a:lstStyle/>
          <a:p>
            <a:pPr>
              <a:spcAft>
                <a:spcPts val="600"/>
              </a:spcAft>
            </a:pPr>
            <a:r>
              <a:rPr lang="en-US" sz="1800" dirty="0">
                <a:solidFill>
                  <a:srgbClr val="21212B"/>
                </a:solidFill>
                <a:latin typeface="+mn-lt"/>
              </a:rPr>
              <a:t>Implementation Guides</a:t>
            </a:r>
          </a:p>
          <a:p>
            <a:pPr lvl="1">
              <a:spcAft>
                <a:spcPts val="600"/>
              </a:spcAft>
            </a:pPr>
            <a:r>
              <a:rPr lang="en-US" sz="1500" dirty="0">
                <a:solidFill>
                  <a:srgbClr val="21212B"/>
                </a:solidFill>
              </a:rPr>
              <a:t>X323 – Health Care Claim: Professional (837)</a:t>
            </a:r>
          </a:p>
          <a:p>
            <a:pPr lvl="1">
              <a:spcAft>
                <a:spcPts val="600"/>
              </a:spcAft>
            </a:pPr>
            <a:r>
              <a:rPr lang="en-US" sz="1500" dirty="0">
                <a:solidFill>
                  <a:srgbClr val="21212B"/>
                </a:solidFill>
                <a:latin typeface="+mn-lt"/>
              </a:rPr>
              <a:t>X324 – Health Care Claim:</a:t>
            </a:r>
            <a:r>
              <a:rPr lang="en-US" sz="1500" dirty="0">
                <a:solidFill>
                  <a:srgbClr val="21212B"/>
                </a:solidFill>
              </a:rPr>
              <a:t> Institutional (837)</a:t>
            </a:r>
          </a:p>
          <a:p>
            <a:pPr lvl="1">
              <a:spcAft>
                <a:spcPts val="600"/>
              </a:spcAft>
            </a:pPr>
            <a:r>
              <a:rPr lang="en-US" sz="1500" dirty="0">
                <a:solidFill>
                  <a:srgbClr val="21212B"/>
                </a:solidFill>
                <a:latin typeface="+mn-lt"/>
              </a:rPr>
              <a:t>X325 – Health Care Claim: Dental</a:t>
            </a:r>
          </a:p>
          <a:p>
            <a:pPr lvl="1">
              <a:spcAft>
                <a:spcPts val="600"/>
              </a:spcAft>
            </a:pPr>
            <a:r>
              <a:rPr lang="en-US" sz="1500" dirty="0">
                <a:solidFill>
                  <a:srgbClr val="21212B"/>
                </a:solidFill>
              </a:rPr>
              <a:t>X326 – Health Care Service: Data Reporting (837)</a:t>
            </a:r>
            <a:endParaRPr lang="en-US" sz="1500" dirty="0">
              <a:solidFill>
                <a:srgbClr val="21212B"/>
              </a:solidFill>
              <a:latin typeface="+mn-lt"/>
            </a:endParaRPr>
          </a:p>
          <a:p>
            <a:r>
              <a:rPr lang="en-US" sz="1800" dirty="0">
                <a:solidFill>
                  <a:srgbClr val="21212B"/>
                </a:solidFill>
                <a:latin typeface="+mn-lt"/>
              </a:rPr>
              <a:t>Task Group: TGH</a:t>
            </a:r>
          </a:p>
          <a:p>
            <a:r>
              <a:rPr lang="en-US" sz="1800" dirty="0">
                <a:solidFill>
                  <a:srgbClr val="21212B"/>
                </a:solidFill>
                <a:latin typeface="+mn-lt"/>
              </a:rPr>
              <a:t>Change: Implementation Guide Only</a:t>
            </a:r>
          </a:p>
          <a:p>
            <a:r>
              <a:rPr lang="en-US" sz="1800" dirty="0">
                <a:solidFill>
                  <a:srgbClr val="21212B"/>
                </a:solidFill>
                <a:latin typeface="+mn-lt"/>
              </a:rPr>
              <a:t>Summary: The 2200B AMT02 need to contain the same common note.</a:t>
            </a:r>
          </a:p>
          <a:p>
            <a:pPr>
              <a:spcAft>
                <a:spcPts val="600"/>
              </a:spcAft>
            </a:pPr>
            <a:r>
              <a:rPr lang="en-US" sz="1800" dirty="0">
                <a:solidFill>
                  <a:srgbClr val="21212B"/>
                </a:solidFill>
                <a:latin typeface="+mn-lt"/>
              </a:rPr>
              <a:t>Resolution:</a:t>
            </a:r>
          </a:p>
          <a:p>
            <a:pPr lvl="1">
              <a:spcAft>
                <a:spcPts val="600"/>
              </a:spcAft>
            </a:pPr>
            <a:r>
              <a:rPr lang="en-US" sz="1600" dirty="0"/>
              <a:t>Remove Note #350747: This segment is not a HIPAA requirement as of this writing.</a:t>
            </a:r>
          </a:p>
          <a:p>
            <a:pPr lvl="1">
              <a:spcAft>
                <a:spcPts val="600"/>
              </a:spcAft>
            </a:pPr>
            <a:r>
              <a:rPr lang="en-US" sz="1600" dirty="0"/>
              <a:t>Remove Note #448: This segment is not a HIPAA requirement as of this writing. </a:t>
            </a:r>
          </a:p>
          <a:p>
            <a:pPr lvl="1"/>
            <a:endParaRPr lang="en-US" sz="1800" dirty="0"/>
          </a:p>
        </p:txBody>
      </p:sp>
    </p:spTree>
    <p:extLst>
      <p:ext uri="{BB962C8B-B14F-4D97-AF65-F5344CB8AC3E}">
        <p14:creationId xmlns:p14="http://schemas.microsoft.com/office/powerpoint/2010/main" val="761504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219</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Implementation Guides</a:t>
            </a:r>
          </a:p>
          <a:p>
            <a:pPr lvl="1">
              <a:spcAft>
                <a:spcPts val="600"/>
              </a:spcAft>
            </a:pPr>
            <a:r>
              <a:rPr lang="en-US" sz="1500" dirty="0">
                <a:solidFill>
                  <a:srgbClr val="21212B"/>
                </a:solidFill>
              </a:rPr>
              <a:t>X323 – Health Care Claim: Professional (837)</a:t>
            </a:r>
          </a:p>
          <a:p>
            <a:pPr lvl="1">
              <a:spcAft>
                <a:spcPts val="600"/>
              </a:spcAft>
            </a:pPr>
            <a:r>
              <a:rPr lang="en-US" sz="1500" dirty="0">
                <a:solidFill>
                  <a:srgbClr val="21212B"/>
                </a:solidFill>
                <a:latin typeface="+mn-lt"/>
              </a:rPr>
              <a:t>X324 – Health Care Claim:</a:t>
            </a:r>
            <a:r>
              <a:rPr lang="en-US" sz="1500" dirty="0">
                <a:solidFill>
                  <a:srgbClr val="21212B"/>
                </a:solidFill>
              </a:rPr>
              <a:t> Institutional (837)</a:t>
            </a:r>
          </a:p>
          <a:p>
            <a:pPr lvl="1">
              <a:spcAft>
                <a:spcPts val="600"/>
              </a:spcAft>
            </a:pPr>
            <a:r>
              <a:rPr lang="en-US" sz="1500" dirty="0">
                <a:solidFill>
                  <a:srgbClr val="21212B"/>
                </a:solidFill>
                <a:latin typeface="+mn-lt"/>
              </a:rPr>
              <a:t>X325 – Health Care Claim: Dental</a:t>
            </a:r>
          </a:p>
          <a:p>
            <a:r>
              <a:rPr lang="en-US" sz="2000" dirty="0">
                <a:solidFill>
                  <a:srgbClr val="21212B"/>
                </a:solidFill>
                <a:latin typeface="+mn-lt"/>
              </a:rPr>
              <a:t>Workgroup: X12N|TGB|WG2</a:t>
            </a:r>
          </a:p>
          <a:p>
            <a:r>
              <a:rPr lang="en-US" sz="2000" dirty="0">
                <a:solidFill>
                  <a:srgbClr val="21212B"/>
                </a:solidFill>
                <a:latin typeface="+mn-lt"/>
              </a:rPr>
              <a:t>Change: Implementation Guide Only</a:t>
            </a:r>
          </a:p>
          <a:p>
            <a:r>
              <a:rPr lang="en-US" sz="2000" dirty="0">
                <a:solidFill>
                  <a:srgbClr val="21212B"/>
                </a:solidFill>
                <a:latin typeface="+mn-lt"/>
              </a:rPr>
              <a:t>Summary: Loop 2330B, REF Other Payer Prior Authorization Number (G1), contains usage constraints that should be in the situational rule.</a:t>
            </a:r>
          </a:p>
          <a:p>
            <a:r>
              <a:rPr lang="en-US" sz="2000" dirty="0">
                <a:solidFill>
                  <a:srgbClr val="21212B"/>
                </a:solidFill>
                <a:latin typeface="+mn-lt"/>
              </a:rPr>
              <a:t>Resolution:</a:t>
            </a:r>
          </a:p>
          <a:p>
            <a:pPr marL="0" indent="0">
              <a:buNone/>
            </a:pPr>
            <a:r>
              <a:rPr lang="en-US" sz="2000" dirty="0">
                <a:solidFill>
                  <a:srgbClr val="21212B"/>
                </a:solidFill>
                <a:latin typeface="+mn-lt"/>
              </a:rPr>
              <a:t>	</a:t>
            </a:r>
          </a:p>
        </p:txBody>
      </p:sp>
      <p:graphicFrame>
        <p:nvGraphicFramePr>
          <p:cNvPr id="6" name="Object 5">
            <a:extLst>
              <a:ext uri="{FF2B5EF4-FFF2-40B4-BE49-F238E27FC236}">
                <a16:creationId xmlns:a16="http://schemas.microsoft.com/office/drawing/2014/main" id="{49EE6407-14A4-61D9-F79B-84E1C08025F5}"/>
              </a:ext>
            </a:extLst>
          </p:cNvPr>
          <p:cNvGraphicFramePr>
            <a:graphicFrameLocks noChangeAspect="1"/>
          </p:cNvGraphicFramePr>
          <p:nvPr>
            <p:extLst>
              <p:ext uri="{D42A27DB-BD31-4B8C-83A1-F6EECF244321}">
                <p14:modId xmlns:p14="http://schemas.microsoft.com/office/powerpoint/2010/main" val="4274648668"/>
              </p:ext>
            </p:extLst>
          </p:nvPr>
        </p:nvGraphicFramePr>
        <p:xfrm>
          <a:off x="7679976" y="5389829"/>
          <a:ext cx="914400" cy="806450"/>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6" name="Object 5">
                        <a:extLst>
                          <a:ext uri="{FF2B5EF4-FFF2-40B4-BE49-F238E27FC236}">
                            <a16:creationId xmlns:a16="http://schemas.microsoft.com/office/drawing/2014/main" id="{49EE6407-14A4-61D9-F79B-84E1C08025F5}"/>
                          </a:ext>
                        </a:extLst>
                      </p:cNvPr>
                      <p:cNvPicPr/>
                      <p:nvPr/>
                    </p:nvPicPr>
                    <p:blipFill>
                      <a:blip r:embed="rId3"/>
                      <a:stretch>
                        <a:fillRect/>
                      </a:stretch>
                    </p:blipFill>
                    <p:spPr>
                      <a:xfrm>
                        <a:off x="7679976" y="5389829"/>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7303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233</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pPr>
              <a:spcAft>
                <a:spcPts val="600"/>
              </a:spcAft>
            </a:pPr>
            <a:r>
              <a:rPr lang="en-US" sz="2000" dirty="0">
                <a:solidFill>
                  <a:srgbClr val="21212B"/>
                </a:solidFill>
                <a:latin typeface="+mn-lt"/>
              </a:rPr>
              <a:t>Implementation Guides:</a:t>
            </a:r>
          </a:p>
          <a:p>
            <a:pPr lvl="1">
              <a:spcAft>
                <a:spcPts val="600"/>
              </a:spcAft>
            </a:pPr>
            <a:r>
              <a:rPr lang="en-US" sz="1500" dirty="0">
                <a:solidFill>
                  <a:srgbClr val="21212B"/>
                </a:solidFill>
              </a:rPr>
              <a:t>X327 – Health Care Services Review – Inquiry and Response (278)</a:t>
            </a:r>
          </a:p>
          <a:p>
            <a:pPr lvl="1">
              <a:spcAft>
                <a:spcPts val="600"/>
              </a:spcAft>
            </a:pPr>
            <a:r>
              <a:rPr lang="en-US" sz="1500" dirty="0">
                <a:solidFill>
                  <a:srgbClr val="21212B"/>
                </a:solidFill>
                <a:latin typeface="+mn-lt"/>
              </a:rPr>
              <a:t>X32</a:t>
            </a:r>
            <a:r>
              <a:rPr lang="en-US" sz="1500" dirty="0">
                <a:solidFill>
                  <a:srgbClr val="21212B"/>
                </a:solidFill>
              </a:rPr>
              <a:t>8 – Health Care Services Review Notification and Acknowledgment (278)</a:t>
            </a:r>
          </a:p>
          <a:p>
            <a:pPr lvl="1">
              <a:spcAft>
                <a:spcPts val="600"/>
              </a:spcAft>
            </a:pPr>
            <a:r>
              <a:rPr lang="en-US" sz="1500" dirty="0">
                <a:solidFill>
                  <a:srgbClr val="21212B"/>
                </a:solidFill>
                <a:latin typeface="+mn-lt"/>
              </a:rPr>
              <a:t>X342 – Health Care Services Review – Request for Review and Response (278)</a:t>
            </a:r>
          </a:p>
          <a:p>
            <a:r>
              <a:rPr lang="en-US" sz="2000" dirty="0">
                <a:solidFill>
                  <a:srgbClr val="21212B"/>
                </a:solidFill>
                <a:latin typeface="+mn-lt"/>
              </a:rPr>
              <a:t>Workgroup: X12N|TGB|WG10</a:t>
            </a:r>
          </a:p>
          <a:p>
            <a:r>
              <a:rPr lang="en-US" sz="2000" dirty="0">
                <a:solidFill>
                  <a:srgbClr val="21212B"/>
                </a:solidFill>
                <a:latin typeface="+mn-lt"/>
              </a:rPr>
              <a:t>Change: Standard and Implementation Guide</a:t>
            </a:r>
          </a:p>
          <a:p>
            <a:r>
              <a:rPr lang="en-US" sz="2000" dirty="0">
                <a:solidFill>
                  <a:srgbClr val="21212B"/>
                </a:solidFill>
                <a:latin typeface="+mn-lt"/>
              </a:rPr>
              <a:t>Summary: Removed data element 1221 from the PRV01 and add code 0 for ‘Entity’.</a:t>
            </a:r>
          </a:p>
          <a:p>
            <a:r>
              <a:rPr lang="en-US" sz="2000" dirty="0">
                <a:solidFill>
                  <a:srgbClr val="21212B"/>
                </a:solidFill>
                <a:latin typeface="+mn-lt"/>
              </a:rPr>
              <a:t>Resolution:</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E9F11701-E96B-291B-820B-E412A7A91F0F}"/>
              </a:ext>
            </a:extLst>
          </p:cNvPr>
          <p:cNvGraphicFramePr>
            <a:graphicFrameLocks noChangeAspect="1"/>
          </p:cNvGraphicFramePr>
          <p:nvPr>
            <p:extLst>
              <p:ext uri="{D42A27DB-BD31-4B8C-83A1-F6EECF244321}">
                <p14:modId xmlns:p14="http://schemas.microsoft.com/office/powerpoint/2010/main" val="695018656"/>
              </p:ext>
            </p:extLst>
          </p:nvPr>
        </p:nvGraphicFramePr>
        <p:xfrm>
          <a:off x="7656379" y="5555011"/>
          <a:ext cx="914400" cy="806450"/>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E9F11701-E96B-291B-820B-E412A7A91F0F}"/>
                          </a:ext>
                        </a:extLst>
                      </p:cNvPr>
                      <p:cNvPicPr/>
                      <p:nvPr/>
                    </p:nvPicPr>
                    <p:blipFill>
                      <a:blip r:embed="rId3"/>
                      <a:stretch>
                        <a:fillRect/>
                      </a:stretch>
                    </p:blipFill>
                    <p:spPr>
                      <a:xfrm>
                        <a:off x="7656379" y="555501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862190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240</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851284"/>
            <a:ext cx="5863389" cy="4926598"/>
          </a:xfrm>
        </p:spPr>
        <p:txBody>
          <a:bodyPr/>
          <a:lstStyle/>
          <a:p>
            <a:pPr>
              <a:spcAft>
                <a:spcPts val="600"/>
              </a:spcAft>
            </a:pPr>
            <a:r>
              <a:rPr lang="en-US" sz="1800" dirty="0">
                <a:solidFill>
                  <a:srgbClr val="21212B"/>
                </a:solidFill>
                <a:latin typeface="+mn-lt"/>
              </a:rPr>
              <a:t>Implementation Guides:</a:t>
            </a:r>
          </a:p>
          <a:p>
            <a:pPr lvl="1">
              <a:spcAft>
                <a:spcPts val="600"/>
              </a:spcAft>
            </a:pPr>
            <a:r>
              <a:rPr lang="en-US" sz="1500" dirty="0">
                <a:solidFill>
                  <a:srgbClr val="21212B"/>
                </a:solidFill>
              </a:rPr>
              <a:t>X323 – Health Care Claim: Professional (837)</a:t>
            </a:r>
          </a:p>
          <a:p>
            <a:pPr lvl="1">
              <a:spcAft>
                <a:spcPts val="600"/>
              </a:spcAft>
            </a:pPr>
            <a:r>
              <a:rPr lang="en-US" sz="1500" dirty="0">
                <a:solidFill>
                  <a:srgbClr val="21212B"/>
                </a:solidFill>
                <a:latin typeface="+mn-lt"/>
              </a:rPr>
              <a:t>X324 – Health Care Claim: Institutional  (837)</a:t>
            </a:r>
          </a:p>
          <a:p>
            <a:r>
              <a:rPr lang="en-US" sz="1600" dirty="0">
                <a:solidFill>
                  <a:srgbClr val="21212B"/>
                </a:solidFill>
                <a:latin typeface="+mn-lt"/>
              </a:rPr>
              <a:t>Workgroup: X12N|TGB|WG2</a:t>
            </a:r>
          </a:p>
          <a:p>
            <a:r>
              <a:rPr lang="en-US" sz="1600" dirty="0">
                <a:solidFill>
                  <a:srgbClr val="21212B"/>
                </a:solidFill>
                <a:latin typeface="+mn-lt"/>
              </a:rPr>
              <a:t>Change: Implementation Guide only</a:t>
            </a:r>
          </a:p>
          <a:p>
            <a:r>
              <a:rPr lang="en-US" sz="1600" dirty="0">
                <a:solidFill>
                  <a:srgbClr val="21212B"/>
                </a:solidFill>
                <a:latin typeface="+mn-lt"/>
              </a:rPr>
              <a:t>Summary: Change the element note in the 2410 CTP05-01 to include instructions on finding the Billing Unit Standard Fact Sheet.</a:t>
            </a:r>
          </a:p>
          <a:p>
            <a:r>
              <a:rPr lang="en-US" sz="1600" dirty="0">
                <a:solidFill>
                  <a:srgbClr val="21212B"/>
                </a:solidFill>
                <a:latin typeface="+mn-lt"/>
              </a:rPr>
              <a:t>Resolution: New element note “When an NDC is reported in the LIN03, refer to the current NCPDP Billing Unit Standard Fact Sheet to determine the appropriate code value to use for this data element. Use the qualifier that is equivalent in meaning to the NCPDP code value; otherwise use UN.”</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365584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7C85A-4E0B-44F4-B165-5529BDC9284A}"/>
              </a:ext>
            </a:extLst>
          </p:cNvPr>
          <p:cNvSpPr>
            <a:spLocks noGrp="1"/>
          </p:cNvSpPr>
          <p:nvPr>
            <p:ph type="title"/>
          </p:nvPr>
        </p:nvSpPr>
        <p:spPr>
          <a:xfrm>
            <a:off x="640080" y="1116755"/>
            <a:ext cx="3894513" cy="1740745"/>
          </a:xfrm>
        </p:spPr>
        <p:txBody>
          <a:bodyPr/>
          <a:lstStyle/>
          <a:p>
            <a:r>
              <a:rPr lang="en-US" dirty="0"/>
              <a:t>X12N Agenda</a:t>
            </a:r>
            <a:br>
              <a:rPr lang="en-US" dirty="0"/>
            </a:br>
            <a:br>
              <a:rPr lang="en-US" dirty="0"/>
            </a:br>
            <a:r>
              <a:rPr lang="en-US" sz="2800" b="1" dirty="0"/>
              <a:t>Monday 10/2/2023 </a:t>
            </a:r>
            <a:br>
              <a:rPr lang="en-US" sz="2800" b="1" dirty="0"/>
            </a:br>
            <a:r>
              <a:rPr lang="en-US" sz="2800" b="1" dirty="0"/>
              <a:t>10:00 to 11:00 A.M. ET</a:t>
            </a:r>
          </a:p>
        </p:txBody>
      </p:sp>
      <p:sp>
        <p:nvSpPr>
          <p:cNvPr id="9" name="Text Placeholder 8">
            <a:extLst>
              <a:ext uri="{FF2B5EF4-FFF2-40B4-BE49-F238E27FC236}">
                <a16:creationId xmlns:a16="http://schemas.microsoft.com/office/drawing/2014/main" id="{E64283BE-7FEB-4191-8CFC-C6CD201D0C17}"/>
              </a:ext>
            </a:extLst>
          </p:cNvPr>
          <p:cNvSpPr>
            <a:spLocks noGrp="1"/>
          </p:cNvSpPr>
          <p:nvPr>
            <p:ph type="body" idx="1"/>
          </p:nvPr>
        </p:nvSpPr>
        <p:spPr/>
        <p:txBody>
          <a:bodyPr/>
          <a:lstStyle/>
          <a:p>
            <a:r>
              <a:rPr lang="en-US" dirty="0"/>
              <a:t>Call to Order / Introduction </a:t>
            </a:r>
          </a:p>
          <a:p>
            <a:r>
              <a:rPr lang="en-US" dirty="0"/>
              <a:t>Anti-trust &amp; Recording Policies</a:t>
            </a:r>
          </a:p>
          <a:p>
            <a:r>
              <a:rPr lang="en-US" dirty="0"/>
              <a:t>Standing Meeting Logistics </a:t>
            </a:r>
          </a:p>
          <a:p>
            <a:r>
              <a:rPr lang="en-US" dirty="0"/>
              <a:t>X12N – Insurance Subcommittee </a:t>
            </a:r>
          </a:p>
          <a:p>
            <a:r>
              <a:rPr lang="en-US" dirty="0"/>
              <a:t>Updates, Activities, and Milestones </a:t>
            </a:r>
          </a:p>
          <a:p>
            <a:r>
              <a:rPr lang="en-US" dirty="0"/>
              <a:t>Elections and Appointments</a:t>
            </a:r>
          </a:p>
          <a:p>
            <a:r>
              <a:rPr lang="en-US" dirty="0"/>
              <a:t>Summary of Task &amp; Work Group Plans</a:t>
            </a:r>
          </a:p>
          <a:p>
            <a:r>
              <a:rPr lang="en-US" dirty="0"/>
              <a:t>X12N Representatives and X12 Internal Liaisons </a:t>
            </a:r>
          </a:p>
          <a:p>
            <a:r>
              <a:rPr lang="en-US" dirty="0"/>
              <a:t>Recess the Session</a:t>
            </a:r>
          </a:p>
        </p:txBody>
      </p:sp>
    </p:spTree>
    <p:extLst>
      <p:ext uri="{BB962C8B-B14F-4D97-AF65-F5344CB8AC3E}">
        <p14:creationId xmlns:p14="http://schemas.microsoft.com/office/powerpoint/2010/main" val="1683302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251</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pPr>
              <a:spcAft>
                <a:spcPts val="600"/>
              </a:spcAft>
            </a:pPr>
            <a:r>
              <a:rPr lang="en-US" sz="1800" dirty="0">
                <a:solidFill>
                  <a:srgbClr val="21212B"/>
                </a:solidFill>
                <a:latin typeface="+mn-lt"/>
              </a:rPr>
              <a:t>Implementation Guides</a:t>
            </a:r>
          </a:p>
          <a:p>
            <a:pPr lvl="1">
              <a:spcAft>
                <a:spcPts val="600"/>
              </a:spcAft>
            </a:pPr>
            <a:r>
              <a:rPr lang="en-US" sz="1500" dirty="0">
                <a:solidFill>
                  <a:srgbClr val="21212B"/>
                </a:solidFill>
                <a:latin typeface="+mn-lt"/>
              </a:rPr>
              <a:t>X322 – Health Care Claim Payment/Advice (835)</a:t>
            </a:r>
          </a:p>
          <a:p>
            <a:pPr lvl="1">
              <a:spcAft>
                <a:spcPts val="600"/>
              </a:spcAft>
            </a:pPr>
            <a:r>
              <a:rPr lang="en-US" sz="1500" dirty="0">
                <a:solidFill>
                  <a:srgbClr val="21212B"/>
                </a:solidFill>
                <a:latin typeface="+mn-lt"/>
              </a:rPr>
              <a:t>X323 – Health Care Claim: Professional (837)</a:t>
            </a:r>
          </a:p>
          <a:p>
            <a:pPr lvl="1">
              <a:spcAft>
                <a:spcPts val="600"/>
              </a:spcAft>
            </a:pPr>
            <a:r>
              <a:rPr lang="en-US" sz="1500" dirty="0">
                <a:solidFill>
                  <a:srgbClr val="21212B"/>
                </a:solidFill>
              </a:rPr>
              <a:t>X324 – Health Care Claim: Institutional  (837)</a:t>
            </a:r>
          </a:p>
          <a:p>
            <a:pPr lvl="1">
              <a:spcAft>
                <a:spcPts val="600"/>
              </a:spcAft>
            </a:pPr>
            <a:r>
              <a:rPr lang="en-US" sz="1500" dirty="0">
                <a:solidFill>
                  <a:srgbClr val="21212B"/>
                </a:solidFill>
                <a:latin typeface="+mn-lt"/>
              </a:rPr>
              <a:t>X325 – Health Care Claim: Dental (837)</a:t>
            </a:r>
          </a:p>
          <a:p>
            <a:pPr lvl="1">
              <a:spcAft>
                <a:spcPts val="600"/>
              </a:spcAft>
            </a:pPr>
            <a:r>
              <a:rPr lang="en-US" sz="1500" dirty="0">
                <a:solidFill>
                  <a:srgbClr val="21212B"/>
                </a:solidFill>
              </a:rPr>
              <a:t>X326 – Health Care Services: Data Reporting (837)</a:t>
            </a:r>
          </a:p>
          <a:p>
            <a:pPr lvl="1">
              <a:spcAft>
                <a:spcPts val="600"/>
              </a:spcAft>
            </a:pPr>
            <a:r>
              <a:rPr lang="en-US" sz="1500" dirty="0">
                <a:solidFill>
                  <a:srgbClr val="21212B"/>
                </a:solidFill>
                <a:latin typeface="+mn-lt"/>
              </a:rPr>
              <a:t>X327 – Health Care Services Review – Inquiry and Response (278)</a:t>
            </a:r>
          </a:p>
          <a:p>
            <a:pPr lvl="1">
              <a:spcAft>
                <a:spcPts val="600"/>
              </a:spcAft>
            </a:pPr>
            <a:r>
              <a:rPr lang="en-US" sz="1500" dirty="0">
                <a:solidFill>
                  <a:srgbClr val="21212B"/>
                </a:solidFill>
              </a:rPr>
              <a:t>X328 – Health Care Services Review Notification and Acknowledgment (278)</a:t>
            </a:r>
          </a:p>
          <a:p>
            <a:pPr lvl="1">
              <a:spcAft>
                <a:spcPts val="600"/>
              </a:spcAft>
            </a:pPr>
            <a:r>
              <a:rPr lang="en-US" sz="1500" dirty="0">
                <a:solidFill>
                  <a:srgbClr val="21212B"/>
                </a:solidFill>
                <a:latin typeface="+mn-lt"/>
              </a:rPr>
              <a:t>X342 – Health Care Services Review – Request for Review and Response (278)</a:t>
            </a:r>
          </a:p>
          <a:p>
            <a:r>
              <a:rPr lang="en-US" sz="1800" dirty="0">
                <a:solidFill>
                  <a:srgbClr val="21212B"/>
                </a:solidFill>
                <a:latin typeface="+mn-lt"/>
              </a:rPr>
              <a:t>Workgroup: X12N|TGH</a:t>
            </a:r>
          </a:p>
          <a:p>
            <a:pPr marL="0" indent="0">
              <a:buNone/>
            </a:pPr>
            <a:endParaRPr lang="en-US" sz="2000" dirty="0">
              <a:solidFill>
                <a:srgbClr val="21212B"/>
              </a:solidFill>
              <a:latin typeface="+mn-lt"/>
            </a:endParaRP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3017818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1FD6-DC08-35B6-75F0-E90BE4252A58}"/>
              </a:ext>
            </a:extLst>
          </p:cNvPr>
          <p:cNvSpPr>
            <a:spLocks noGrp="1"/>
          </p:cNvSpPr>
          <p:nvPr>
            <p:ph type="title"/>
          </p:nvPr>
        </p:nvSpPr>
        <p:spPr/>
        <p:txBody>
          <a:bodyPr/>
          <a:lstStyle/>
          <a:p>
            <a:r>
              <a:rPr lang="en-US" dirty="0"/>
              <a:t>MR Ballot: 251 (cont)</a:t>
            </a:r>
          </a:p>
        </p:txBody>
      </p:sp>
      <p:sp>
        <p:nvSpPr>
          <p:cNvPr id="3" name="Text Placeholder 2">
            <a:extLst>
              <a:ext uri="{FF2B5EF4-FFF2-40B4-BE49-F238E27FC236}">
                <a16:creationId xmlns:a16="http://schemas.microsoft.com/office/drawing/2014/main" id="{A223FB06-817B-F4CF-08FE-6EB1C4199BA9}"/>
              </a:ext>
            </a:extLst>
          </p:cNvPr>
          <p:cNvSpPr>
            <a:spLocks noGrp="1"/>
          </p:cNvSpPr>
          <p:nvPr>
            <p:ph type="body" idx="1"/>
          </p:nvPr>
        </p:nvSpPr>
        <p:spPr/>
        <p:txBody>
          <a:bodyPr/>
          <a:lstStyle/>
          <a:p>
            <a:r>
              <a:rPr lang="en-US" sz="2000" dirty="0">
                <a:solidFill>
                  <a:srgbClr val="21212B"/>
                </a:solidFill>
                <a:latin typeface="+mn-lt"/>
              </a:rPr>
              <a:t>Change: Implementation Guide</a:t>
            </a:r>
          </a:p>
          <a:p>
            <a:r>
              <a:rPr lang="en-US" sz="2000" dirty="0">
                <a:solidFill>
                  <a:srgbClr val="21212B"/>
                </a:solidFill>
                <a:latin typeface="+mn-lt"/>
              </a:rPr>
              <a:t>Summary: </a:t>
            </a:r>
            <a:r>
              <a:rPr lang="en-US" sz="1800" b="0" i="0" dirty="0">
                <a:solidFill>
                  <a:srgbClr val="000000"/>
                </a:solidFill>
                <a:effectLst/>
                <a:latin typeface="+mn-lt"/>
              </a:rPr>
              <a:t>Revise the shared situational rule and component note in the description at the service line.</a:t>
            </a:r>
          </a:p>
          <a:p>
            <a:pPr>
              <a:spcAft>
                <a:spcPts val="600"/>
              </a:spcAft>
            </a:pPr>
            <a:r>
              <a:rPr lang="en-US" sz="2000" dirty="0">
                <a:solidFill>
                  <a:srgbClr val="21212B"/>
                </a:solidFill>
                <a:latin typeface="+mn-lt"/>
              </a:rPr>
              <a:t>Resolution: </a:t>
            </a:r>
            <a:endParaRPr lang="en-US" sz="1500" dirty="0">
              <a:solidFill>
                <a:srgbClr val="21212B"/>
              </a:solidFill>
              <a:latin typeface="+mn-lt"/>
            </a:endParaRPr>
          </a:p>
          <a:p>
            <a:pPr lvl="2">
              <a:spcAft>
                <a:spcPts val="600"/>
              </a:spcAft>
            </a:pPr>
            <a:endParaRPr lang="en-US" sz="1300" dirty="0">
              <a:solidFill>
                <a:srgbClr val="21212B"/>
              </a:solidFill>
              <a:latin typeface="+mn-lt"/>
            </a:endParaRPr>
          </a:p>
          <a:p>
            <a:endParaRPr lang="en-US" dirty="0"/>
          </a:p>
        </p:txBody>
      </p:sp>
      <p:graphicFrame>
        <p:nvGraphicFramePr>
          <p:cNvPr id="6" name="Object 5">
            <a:extLst>
              <a:ext uri="{FF2B5EF4-FFF2-40B4-BE49-F238E27FC236}">
                <a16:creationId xmlns:a16="http://schemas.microsoft.com/office/drawing/2014/main" id="{9D6C2DAB-260B-304A-1984-40EC7B45D537}"/>
              </a:ext>
            </a:extLst>
          </p:cNvPr>
          <p:cNvGraphicFramePr>
            <a:graphicFrameLocks noChangeAspect="1"/>
          </p:cNvGraphicFramePr>
          <p:nvPr>
            <p:extLst>
              <p:ext uri="{D42A27DB-BD31-4B8C-83A1-F6EECF244321}">
                <p14:modId xmlns:p14="http://schemas.microsoft.com/office/powerpoint/2010/main" val="2378274155"/>
              </p:ext>
            </p:extLst>
          </p:nvPr>
        </p:nvGraphicFramePr>
        <p:xfrm>
          <a:off x="6939891" y="4622215"/>
          <a:ext cx="1558413" cy="1374434"/>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6" name="Object 5">
                        <a:extLst>
                          <a:ext uri="{FF2B5EF4-FFF2-40B4-BE49-F238E27FC236}">
                            <a16:creationId xmlns:a16="http://schemas.microsoft.com/office/drawing/2014/main" id="{9D6C2DAB-260B-304A-1984-40EC7B45D537}"/>
                          </a:ext>
                        </a:extLst>
                      </p:cNvPr>
                      <p:cNvPicPr/>
                      <p:nvPr/>
                    </p:nvPicPr>
                    <p:blipFill>
                      <a:blip r:embed="rId3"/>
                      <a:stretch>
                        <a:fillRect/>
                      </a:stretch>
                    </p:blipFill>
                    <p:spPr>
                      <a:xfrm>
                        <a:off x="6939891" y="4622215"/>
                        <a:ext cx="1558413" cy="1374434"/>
                      </a:xfrm>
                      <a:prstGeom prst="rect">
                        <a:avLst/>
                      </a:prstGeom>
                    </p:spPr>
                  </p:pic>
                </p:oleObj>
              </mc:Fallback>
            </mc:AlternateContent>
          </a:graphicData>
        </a:graphic>
      </p:graphicFrame>
      <p:graphicFrame>
        <p:nvGraphicFramePr>
          <p:cNvPr id="8" name="Table 8">
            <a:extLst>
              <a:ext uri="{FF2B5EF4-FFF2-40B4-BE49-F238E27FC236}">
                <a16:creationId xmlns:a16="http://schemas.microsoft.com/office/drawing/2014/main" id="{33C66DB9-C97A-D791-AD76-823C08C808F5}"/>
              </a:ext>
            </a:extLst>
          </p:cNvPr>
          <p:cNvGraphicFramePr>
            <a:graphicFrameLocks noGrp="1"/>
          </p:cNvGraphicFramePr>
          <p:nvPr>
            <p:extLst>
              <p:ext uri="{D42A27DB-BD31-4B8C-83A1-F6EECF244321}">
                <p14:modId xmlns:p14="http://schemas.microsoft.com/office/powerpoint/2010/main" val="2907342340"/>
              </p:ext>
            </p:extLst>
          </p:nvPr>
        </p:nvGraphicFramePr>
        <p:xfrm>
          <a:off x="4185219" y="3046162"/>
          <a:ext cx="7525000" cy="1021080"/>
        </p:xfrm>
        <a:graphic>
          <a:graphicData uri="http://schemas.openxmlformats.org/drawingml/2006/table">
            <a:tbl>
              <a:tblPr firstRow="1" bandRow="1">
                <a:tableStyleId>{BC89EF96-8CEA-46FF-86C4-4CE0E7609802}</a:tableStyleId>
              </a:tblPr>
              <a:tblGrid>
                <a:gridCol w="1075000">
                  <a:extLst>
                    <a:ext uri="{9D8B030D-6E8A-4147-A177-3AD203B41FA5}">
                      <a16:colId xmlns:a16="http://schemas.microsoft.com/office/drawing/2014/main" val="2029049299"/>
                    </a:ext>
                  </a:extLst>
                </a:gridCol>
                <a:gridCol w="1075000">
                  <a:extLst>
                    <a:ext uri="{9D8B030D-6E8A-4147-A177-3AD203B41FA5}">
                      <a16:colId xmlns:a16="http://schemas.microsoft.com/office/drawing/2014/main" val="2458737765"/>
                    </a:ext>
                  </a:extLst>
                </a:gridCol>
                <a:gridCol w="1075000">
                  <a:extLst>
                    <a:ext uri="{9D8B030D-6E8A-4147-A177-3AD203B41FA5}">
                      <a16:colId xmlns:a16="http://schemas.microsoft.com/office/drawing/2014/main" val="3336414454"/>
                    </a:ext>
                  </a:extLst>
                </a:gridCol>
                <a:gridCol w="1075000">
                  <a:extLst>
                    <a:ext uri="{9D8B030D-6E8A-4147-A177-3AD203B41FA5}">
                      <a16:colId xmlns:a16="http://schemas.microsoft.com/office/drawing/2014/main" val="1089033617"/>
                    </a:ext>
                  </a:extLst>
                </a:gridCol>
                <a:gridCol w="1075000">
                  <a:extLst>
                    <a:ext uri="{9D8B030D-6E8A-4147-A177-3AD203B41FA5}">
                      <a16:colId xmlns:a16="http://schemas.microsoft.com/office/drawing/2014/main" val="2142494455"/>
                    </a:ext>
                  </a:extLst>
                </a:gridCol>
                <a:gridCol w="1075000">
                  <a:extLst>
                    <a:ext uri="{9D8B030D-6E8A-4147-A177-3AD203B41FA5}">
                      <a16:colId xmlns:a16="http://schemas.microsoft.com/office/drawing/2014/main" val="3480511727"/>
                    </a:ext>
                  </a:extLst>
                </a:gridCol>
                <a:gridCol w="1075000">
                  <a:extLst>
                    <a:ext uri="{9D8B030D-6E8A-4147-A177-3AD203B41FA5}">
                      <a16:colId xmlns:a16="http://schemas.microsoft.com/office/drawing/2014/main" val="67586792"/>
                    </a:ext>
                  </a:extLst>
                </a:gridCol>
              </a:tblGrid>
              <a:tr h="370840">
                <a:tc>
                  <a:txBody>
                    <a:bodyPr/>
                    <a:lstStyle/>
                    <a:p>
                      <a:pPr algn="ctr"/>
                      <a:r>
                        <a:rPr lang="en-US" sz="1100" b="0" dirty="0"/>
                        <a:t>835 </a:t>
                      </a:r>
                    </a:p>
                    <a:p>
                      <a:pPr algn="ctr"/>
                      <a:r>
                        <a:rPr lang="en-US" sz="1100" b="0" dirty="0"/>
                        <a:t>2110 SVC06-7</a:t>
                      </a:r>
                    </a:p>
                  </a:txBody>
                  <a:tcPr/>
                </a:tc>
                <a:tc>
                  <a:txBody>
                    <a:bodyPr/>
                    <a:lstStyle/>
                    <a:p>
                      <a:pPr algn="ctr"/>
                      <a:r>
                        <a:rPr lang="en-US" sz="1100" b="0" dirty="0"/>
                        <a:t>837P</a:t>
                      </a:r>
                    </a:p>
                    <a:p>
                      <a:pPr algn="ctr"/>
                      <a:r>
                        <a:rPr lang="en-US" sz="1100" b="0" dirty="0"/>
                        <a:t>2400 SV101-07</a:t>
                      </a:r>
                    </a:p>
                  </a:txBody>
                  <a:tcPr/>
                </a:tc>
                <a:tc>
                  <a:txBody>
                    <a:bodyPr/>
                    <a:lstStyle/>
                    <a:p>
                      <a:pPr algn="ctr"/>
                      <a:r>
                        <a:rPr lang="en-US" sz="1100" b="0" dirty="0"/>
                        <a:t>837I </a:t>
                      </a:r>
                    </a:p>
                    <a:p>
                      <a:pPr algn="ctr"/>
                      <a:r>
                        <a:rPr lang="en-US" sz="1100" b="0" dirty="0"/>
                        <a:t>2400 SV202-07</a:t>
                      </a:r>
                    </a:p>
                  </a:txBody>
                  <a:tcPr/>
                </a:tc>
                <a:tc>
                  <a:txBody>
                    <a:bodyPr/>
                    <a:lstStyle/>
                    <a:p>
                      <a:pPr algn="ctr"/>
                      <a:r>
                        <a:rPr lang="en-US" sz="1100" b="0" dirty="0"/>
                        <a:t>837D</a:t>
                      </a:r>
                    </a:p>
                    <a:p>
                      <a:pPr algn="ctr"/>
                      <a:r>
                        <a:rPr lang="en-US" sz="1100" b="0" dirty="0"/>
                        <a:t>2400 SV301-07</a:t>
                      </a:r>
                    </a:p>
                  </a:txBody>
                  <a:tcPr/>
                </a:tc>
                <a:tc>
                  <a:txBody>
                    <a:bodyPr/>
                    <a:lstStyle/>
                    <a:p>
                      <a:pPr algn="ctr"/>
                      <a:r>
                        <a:rPr lang="en-US" sz="1100" b="0" dirty="0"/>
                        <a:t>837 Data Rpt.</a:t>
                      </a:r>
                    </a:p>
                    <a:p>
                      <a:pPr algn="ctr"/>
                      <a:r>
                        <a:rPr lang="en-US" sz="1100" b="0" dirty="0"/>
                        <a:t>2400 SV202-07</a:t>
                      </a:r>
                    </a:p>
                  </a:txBody>
                  <a:tcPr/>
                </a:tc>
                <a:tc>
                  <a:txBody>
                    <a:bodyPr/>
                    <a:lstStyle/>
                    <a:p>
                      <a:pPr algn="ctr"/>
                      <a:r>
                        <a:rPr lang="en-US" sz="1100" b="0" dirty="0"/>
                        <a:t>278 X342</a:t>
                      </a:r>
                    </a:p>
                    <a:p>
                      <a:pPr algn="ctr"/>
                      <a:r>
                        <a:rPr lang="en-US" sz="1100" b="0" dirty="0"/>
                        <a:t>2000F SV101-7</a:t>
                      </a:r>
                    </a:p>
                  </a:txBody>
                  <a:tcPr/>
                </a:tc>
                <a:tc>
                  <a:txBody>
                    <a:bodyPr/>
                    <a:lstStyle/>
                    <a:p>
                      <a:pPr algn="ctr"/>
                      <a:r>
                        <a:rPr lang="en-US" sz="1100" b="0" dirty="0"/>
                        <a:t>278 X342</a:t>
                      </a:r>
                    </a:p>
                    <a:p>
                      <a:pPr algn="ctr"/>
                      <a:r>
                        <a:rPr lang="en-US" sz="1100" b="0" dirty="0"/>
                        <a:t>2000F SV201-7</a:t>
                      </a:r>
                    </a:p>
                    <a:p>
                      <a:pPr algn="ctr"/>
                      <a:endParaRPr lang="en-US" sz="1100" b="0" dirty="0"/>
                    </a:p>
                  </a:txBody>
                  <a:tcPr/>
                </a:tc>
                <a:extLst>
                  <a:ext uri="{0D108BD9-81ED-4DB2-BD59-A6C34878D82A}">
                    <a16:rowId xmlns:a16="http://schemas.microsoft.com/office/drawing/2014/main" val="1267264911"/>
                  </a:ext>
                </a:extLst>
              </a:tr>
              <a:tr h="370840">
                <a:tc>
                  <a:txBody>
                    <a:bodyPr/>
                    <a:lstStyle/>
                    <a:p>
                      <a:pPr algn="ctr"/>
                      <a:r>
                        <a:rPr lang="en-US" sz="1100" b="0" dirty="0"/>
                        <a:t>278 X342</a:t>
                      </a:r>
                    </a:p>
                    <a:p>
                      <a:pPr algn="ctr"/>
                      <a:r>
                        <a:rPr lang="en-US" sz="1100" b="0" dirty="0"/>
                        <a:t>2000F SV301-7</a:t>
                      </a:r>
                    </a:p>
                  </a:txBody>
                  <a:tcPr/>
                </a:tc>
                <a:tc>
                  <a:txBody>
                    <a:bodyPr/>
                    <a:lstStyle/>
                    <a:p>
                      <a:pPr algn="ctr"/>
                      <a:r>
                        <a:rPr lang="en-US" sz="1100" b="0" dirty="0"/>
                        <a:t>278 X327</a:t>
                      </a:r>
                    </a:p>
                    <a:p>
                      <a:pPr algn="ctr"/>
                      <a:r>
                        <a:rPr lang="en-US" sz="1100" b="0" dirty="0"/>
                        <a:t>2000F SV101-7</a:t>
                      </a:r>
                    </a:p>
                  </a:txBody>
                  <a:tcPr/>
                </a:tc>
                <a:tc>
                  <a:txBody>
                    <a:bodyPr/>
                    <a:lstStyle/>
                    <a:p>
                      <a:pPr algn="ctr"/>
                      <a:r>
                        <a:rPr lang="en-US" sz="1100" b="0" dirty="0"/>
                        <a:t>278 X327</a:t>
                      </a:r>
                    </a:p>
                    <a:p>
                      <a:pPr algn="ctr"/>
                      <a:r>
                        <a:rPr lang="en-US" sz="1100" b="0" dirty="0"/>
                        <a:t>2000F SV201-7</a:t>
                      </a:r>
                    </a:p>
                  </a:txBody>
                  <a:tcPr/>
                </a:tc>
                <a:tc>
                  <a:txBody>
                    <a:bodyPr/>
                    <a:lstStyle/>
                    <a:p>
                      <a:pPr algn="ctr"/>
                      <a:r>
                        <a:rPr lang="en-US" sz="1100" b="0" dirty="0"/>
                        <a:t>278 X327</a:t>
                      </a:r>
                    </a:p>
                    <a:p>
                      <a:pPr algn="ctr"/>
                      <a:r>
                        <a:rPr lang="en-US" sz="1100" b="0" dirty="0"/>
                        <a:t>2000F SV301-7</a:t>
                      </a:r>
                    </a:p>
                  </a:txBody>
                  <a:tcPr/>
                </a:tc>
                <a:tc>
                  <a:txBody>
                    <a:bodyPr/>
                    <a:lstStyle/>
                    <a:p>
                      <a:pPr algn="ctr"/>
                      <a:r>
                        <a:rPr lang="en-US" sz="1100" b="0" dirty="0"/>
                        <a:t>278 X328</a:t>
                      </a:r>
                    </a:p>
                    <a:p>
                      <a:pPr algn="ctr"/>
                      <a:r>
                        <a:rPr lang="en-US" sz="1100" b="0" dirty="0"/>
                        <a:t>2000F SV101-7</a:t>
                      </a:r>
                    </a:p>
                  </a:txBody>
                  <a:tcPr/>
                </a:tc>
                <a:tc>
                  <a:txBody>
                    <a:bodyPr/>
                    <a:lstStyle/>
                    <a:p>
                      <a:pPr algn="ctr"/>
                      <a:r>
                        <a:rPr lang="en-US" sz="1100" b="0" dirty="0"/>
                        <a:t>278 X328</a:t>
                      </a:r>
                    </a:p>
                    <a:p>
                      <a:pPr algn="ctr"/>
                      <a:r>
                        <a:rPr lang="en-US" sz="1100" b="0" dirty="0"/>
                        <a:t>2000F SV201-7</a:t>
                      </a:r>
                    </a:p>
                  </a:txBody>
                  <a:tcPr/>
                </a:tc>
                <a:tc>
                  <a:txBody>
                    <a:bodyPr/>
                    <a:lstStyle/>
                    <a:p>
                      <a:pPr algn="ctr"/>
                      <a:r>
                        <a:rPr lang="en-US" sz="1100" b="0" dirty="0"/>
                        <a:t>278 X328</a:t>
                      </a:r>
                    </a:p>
                    <a:p>
                      <a:pPr algn="ctr"/>
                      <a:r>
                        <a:rPr lang="en-US" sz="1100" b="0" dirty="0"/>
                        <a:t>2000F SV301-7</a:t>
                      </a:r>
                    </a:p>
                  </a:txBody>
                  <a:tcPr/>
                </a:tc>
                <a:extLst>
                  <a:ext uri="{0D108BD9-81ED-4DB2-BD59-A6C34878D82A}">
                    <a16:rowId xmlns:a16="http://schemas.microsoft.com/office/drawing/2014/main" val="3992819692"/>
                  </a:ext>
                </a:extLst>
              </a:tr>
            </a:tbl>
          </a:graphicData>
        </a:graphic>
      </p:graphicFrame>
    </p:spTree>
    <p:extLst>
      <p:ext uri="{BB962C8B-B14F-4D97-AF65-F5344CB8AC3E}">
        <p14:creationId xmlns:p14="http://schemas.microsoft.com/office/powerpoint/2010/main" val="1500852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270</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Implementation guides:</a:t>
            </a:r>
          </a:p>
          <a:p>
            <a:pPr lvl="1">
              <a:spcAft>
                <a:spcPts val="0"/>
              </a:spcAft>
            </a:pPr>
            <a:r>
              <a:rPr lang="en-US" sz="1500" dirty="0">
                <a:solidFill>
                  <a:srgbClr val="21212B"/>
                </a:solidFill>
                <a:latin typeface="+mn-lt"/>
              </a:rPr>
              <a:t>X298 – </a:t>
            </a:r>
            <a:r>
              <a:rPr lang="en-US" sz="1500" dirty="0">
                <a:solidFill>
                  <a:srgbClr val="21212B"/>
                </a:solidFill>
              </a:rPr>
              <a:t>Post-adjudicated Claims Data Reporting: Professional (837)</a:t>
            </a:r>
          </a:p>
          <a:p>
            <a:pPr lvl="1">
              <a:spcAft>
                <a:spcPts val="0"/>
              </a:spcAft>
            </a:pPr>
            <a:r>
              <a:rPr lang="en-US" sz="1500" dirty="0">
                <a:solidFill>
                  <a:srgbClr val="21212B"/>
                </a:solidFill>
                <a:latin typeface="+mn-lt"/>
              </a:rPr>
              <a:t>X299 - </a:t>
            </a:r>
            <a:r>
              <a:rPr lang="en-US" sz="1500" dirty="0">
                <a:solidFill>
                  <a:srgbClr val="21212B"/>
                </a:solidFill>
              </a:rPr>
              <a:t>Post-adjudicated Claims Data Reporting: Institutional (837)</a:t>
            </a:r>
          </a:p>
          <a:p>
            <a:pPr lvl="1">
              <a:spcAft>
                <a:spcPts val="0"/>
              </a:spcAft>
            </a:pPr>
            <a:r>
              <a:rPr lang="en-US" sz="1500" dirty="0">
                <a:solidFill>
                  <a:srgbClr val="21212B"/>
                </a:solidFill>
              </a:rPr>
              <a:t>X300 - Post-adjudicated Claims Data Reporting: Dental (837)</a:t>
            </a:r>
          </a:p>
          <a:p>
            <a:pPr marL="429070" lvl="1" indent="0">
              <a:spcAft>
                <a:spcPts val="0"/>
              </a:spcAft>
              <a:buNone/>
            </a:pPr>
            <a:endParaRPr lang="en-US" sz="15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1800" dirty="0">
                <a:solidFill>
                  <a:srgbClr val="000000"/>
                </a:solidFill>
                <a:latin typeface="+mn-lt"/>
              </a:rPr>
              <a:t>Billing Provider License – add a code and code note.</a:t>
            </a:r>
            <a:endParaRPr lang="en-US" sz="1800" b="0" i="0" dirty="0">
              <a:solidFill>
                <a:srgbClr val="000000"/>
              </a:solidFill>
              <a:effectLst/>
              <a:latin typeface="+mn-lt"/>
            </a:endParaRPr>
          </a:p>
          <a:p>
            <a:r>
              <a:rPr lang="en-US" sz="2000" dirty="0">
                <a:solidFill>
                  <a:srgbClr val="21212B"/>
                </a:solidFill>
                <a:latin typeface="+mn-lt"/>
              </a:rPr>
              <a:t>Resolution: Added code value ‘FW’ and code note “Use when reporting an additional state license number.” in the 2010AA REF01</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651846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274</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pPr>
              <a:spcAft>
                <a:spcPts val="600"/>
              </a:spcAft>
            </a:pPr>
            <a:r>
              <a:rPr lang="en-US" sz="2000" dirty="0">
                <a:solidFill>
                  <a:srgbClr val="21212B"/>
                </a:solidFill>
                <a:latin typeface="+mn-lt"/>
              </a:rPr>
              <a:t>Implementation Guides</a:t>
            </a:r>
          </a:p>
          <a:p>
            <a:pPr lvl="1">
              <a:spcAft>
                <a:spcPts val="600"/>
              </a:spcAft>
            </a:pPr>
            <a:r>
              <a:rPr lang="en-US" sz="1500" dirty="0">
                <a:solidFill>
                  <a:srgbClr val="21212B"/>
                </a:solidFill>
                <a:latin typeface="+mn-lt"/>
              </a:rPr>
              <a:t>X298 – </a:t>
            </a:r>
            <a:r>
              <a:rPr lang="en-US" sz="1500" dirty="0">
                <a:solidFill>
                  <a:srgbClr val="21212B"/>
                </a:solidFill>
              </a:rPr>
              <a:t>Post-adjudicated Claims Data Reporting: Professional (837)</a:t>
            </a:r>
          </a:p>
          <a:p>
            <a:pPr lvl="1">
              <a:spcAft>
                <a:spcPts val="600"/>
              </a:spcAft>
            </a:pPr>
            <a:r>
              <a:rPr lang="en-US" sz="1500" dirty="0">
                <a:solidFill>
                  <a:srgbClr val="21212B"/>
                </a:solidFill>
              </a:rPr>
              <a:t>X300 - Post-adjudicated Claims Data Reporting: Dental (837)</a:t>
            </a: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2000" dirty="0">
                <a:solidFill>
                  <a:srgbClr val="000000"/>
                </a:solidFill>
                <a:latin typeface="+mn-lt"/>
              </a:rPr>
              <a:t>The Referring Provider TR3 note is duplicative. </a:t>
            </a:r>
            <a:endParaRPr lang="en-US" sz="2000" b="0" i="0" dirty="0">
              <a:solidFill>
                <a:srgbClr val="000000"/>
              </a:solidFill>
              <a:effectLst/>
              <a:latin typeface="+mn-lt"/>
            </a:endParaRPr>
          </a:p>
        </p:txBody>
      </p:sp>
    </p:spTree>
    <p:extLst>
      <p:ext uri="{BB962C8B-B14F-4D97-AF65-F5344CB8AC3E}">
        <p14:creationId xmlns:p14="http://schemas.microsoft.com/office/powerpoint/2010/main" val="382126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A61A-586F-E88B-19BB-F4F450208ADA}"/>
              </a:ext>
            </a:extLst>
          </p:cNvPr>
          <p:cNvSpPr>
            <a:spLocks noGrp="1"/>
          </p:cNvSpPr>
          <p:nvPr>
            <p:ph type="title"/>
          </p:nvPr>
        </p:nvSpPr>
        <p:spPr/>
        <p:txBody>
          <a:bodyPr/>
          <a:lstStyle/>
          <a:p>
            <a:r>
              <a:rPr lang="en-US" dirty="0"/>
              <a:t>MR Ballot: 274 (cont)</a:t>
            </a:r>
          </a:p>
        </p:txBody>
      </p:sp>
      <p:sp>
        <p:nvSpPr>
          <p:cNvPr id="3" name="Text Placeholder 2">
            <a:extLst>
              <a:ext uri="{FF2B5EF4-FFF2-40B4-BE49-F238E27FC236}">
                <a16:creationId xmlns:a16="http://schemas.microsoft.com/office/drawing/2014/main" id="{FA2AD000-FB85-08BC-F6F8-7B28BD963367}"/>
              </a:ext>
            </a:extLst>
          </p:cNvPr>
          <p:cNvSpPr>
            <a:spLocks noGrp="1"/>
          </p:cNvSpPr>
          <p:nvPr>
            <p:ph type="body" idx="1"/>
          </p:nvPr>
        </p:nvSpPr>
        <p:spPr/>
        <p:txBody>
          <a:bodyPr/>
          <a:lstStyle/>
          <a:p>
            <a:r>
              <a:rPr lang="en-US" sz="2000" dirty="0">
                <a:solidFill>
                  <a:srgbClr val="21212B"/>
                </a:solidFill>
                <a:latin typeface="+mn-lt"/>
              </a:rPr>
              <a:t>Resolution: Remove TR3 note #3 – “Where there is only one referral on the claim, use code “DN – Referring Provider”. When more than one referral exists and there is a requirement to report the additional referral, use code DN in the first iteration of this look to indicate the referral received by the rendering provider on this claim. Use code “P3 – Primary Care Provider” in the second iteration of the loop to indicate the initial referral from the primary care provider or whatever provider wrote the initial referral for this patient’s episode of care being billed/reported in this transaction”</a:t>
            </a:r>
          </a:p>
          <a:p>
            <a:endParaRPr lang="en-US" dirty="0"/>
          </a:p>
        </p:txBody>
      </p:sp>
    </p:spTree>
    <p:extLst>
      <p:ext uri="{BB962C8B-B14F-4D97-AF65-F5344CB8AC3E}">
        <p14:creationId xmlns:p14="http://schemas.microsoft.com/office/powerpoint/2010/main" val="289686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277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pPr>
              <a:spcAft>
                <a:spcPts val="600"/>
              </a:spcAft>
            </a:pPr>
            <a:r>
              <a:rPr lang="en-US" sz="2000" dirty="0">
                <a:solidFill>
                  <a:srgbClr val="21212B"/>
                </a:solidFill>
                <a:latin typeface="+mn-lt"/>
              </a:rPr>
              <a:t>X298 – Post-adjudicated Claims Data Reporting: Professional (837)</a:t>
            </a: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The code value ‘CT’ can be sent in both the Line Supplemental Information and the DME Certification of Medical Necessity.</a:t>
            </a:r>
          </a:p>
          <a:p>
            <a:r>
              <a:rPr lang="en-US" sz="2000" b="0" i="0" dirty="0">
                <a:solidFill>
                  <a:srgbClr val="21212B"/>
                </a:solidFill>
                <a:effectLst/>
                <a:latin typeface="+mn-lt"/>
              </a:rPr>
              <a:t>Resolution: Remove code v</a:t>
            </a:r>
            <a:r>
              <a:rPr lang="en-US" sz="2000" dirty="0">
                <a:solidFill>
                  <a:srgbClr val="21212B"/>
                </a:solidFill>
                <a:latin typeface="+mn-lt"/>
              </a:rPr>
              <a:t>alue ‘CT – Certification’ from the 2400 Line Supplemental Information PWK01.</a:t>
            </a:r>
            <a:endParaRPr lang="en-US" sz="2000" b="0" i="0" dirty="0">
              <a:solidFill>
                <a:srgbClr val="000000"/>
              </a:solidFill>
              <a:effectLst/>
              <a:latin typeface="+mn-lt"/>
            </a:endParaRPr>
          </a:p>
        </p:txBody>
      </p:sp>
    </p:spTree>
    <p:extLst>
      <p:ext uri="{BB962C8B-B14F-4D97-AF65-F5344CB8AC3E}">
        <p14:creationId xmlns:p14="http://schemas.microsoft.com/office/powerpoint/2010/main" val="294732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282</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Implementation Guides</a:t>
            </a:r>
          </a:p>
          <a:p>
            <a:pPr lvl="1">
              <a:spcAft>
                <a:spcPts val="0"/>
              </a:spcAft>
            </a:pPr>
            <a:r>
              <a:rPr lang="en-US" sz="1500" dirty="0">
                <a:solidFill>
                  <a:srgbClr val="21212B"/>
                </a:solidFill>
                <a:latin typeface="+mn-lt"/>
              </a:rPr>
              <a:t>X298 – </a:t>
            </a:r>
            <a:r>
              <a:rPr lang="en-US" sz="1500" dirty="0">
                <a:solidFill>
                  <a:srgbClr val="21212B"/>
                </a:solidFill>
              </a:rPr>
              <a:t>Post-adjudicated Claims Data Reporting: Professional (837)</a:t>
            </a:r>
          </a:p>
          <a:p>
            <a:pPr lvl="1">
              <a:spcAft>
                <a:spcPts val="0"/>
              </a:spcAft>
            </a:pPr>
            <a:r>
              <a:rPr lang="en-US" sz="1500" dirty="0">
                <a:solidFill>
                  <a:srgbClr val="21212B"/>
                </a:solidFill>
                <a:latin typeface="+mn-lt"/>
              </a:rPr>
              <a:t>X299 - </a:t>
            </a:r>
            <a:r>
              <a:rPr lang="en-US" sz="1500" dirty="0">
                <a:solidFill>
                  <a:srgbClr val="21212B"/>
                </a:solidFill>
              </a:rPr>
              <a:t>Post-adjudicated Claims Data Reporting: Institutional (837)</a:t>
            </a:r>
          </a:p>
          <a:p>
            <a:pPr lvl="1">
              <a:spcAft>
                <a:spcPts val="0"/>
              </a:spcAft>
            </a:pPr>
            <a:r>
              <a:rPr lang="en-US" sz="1500" dirty="0">
                <a:solidFill>
                  <a:srgbClr val="21212B"/>
                </a:solidFill>
              </a:rPr>
              <a:t>X300 - Post-adjudicated Claims Data Reporting: Dental (837)</a:t>
            </a:r>
          </a:p>
          <a:p>
            <a:pPr marL="429070" lvl="1" indent="0">
              <a:spcAft>
                <a:spcPts val="0"/>
              </a:spcAft>
              <a:buNone/>
            </a:pPr>
            <a:endParaRPr lang="en-US" sz="15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1800" dirty="0">
                <a:solidFill>
                  <a:srgbClr val="000000"/>
                </a:solidFill>
                <a:latin typeface="Arial" panose="020B0604020202020204" pitchFamily="34" charset="0"/>
              </a:rPr>
              <a:t>ICD-9 codes are needed in the PACDR guides.</a:t>
            </a:r>
            <a:endParaRPr lang="en-US" sz="1800" b="0" i="0" dirty="0">
              <a:solidFill>
                <a:srgbClr val="000000"/>
              </a:solidFill>
              <a:effectLst/>
              <a:latin typeface="Arial" panose="020B0604020202020204" pitchFamily="34" charset="0"/>
            </a:endParaRPr>
          </a:p>
          <a:p>
            <a:r>
              <a:rPr lang="en-US" sz="2000" dirty="0">
                <a:solidFill>
                  <a:srgbClr val="21212B"/>
                </a:solidFill>
                <a:latin typeface="+mn-lt"/>
              </a:rPr>
              <a:t>Resolution: The ICD-9 code qualifiers were resolved in MR 244. This MR updated implementation guide examples and added the qualifier ‘BF’ to the X300 2300 HI01-01.</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882121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283</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279923" y="863083"/>
            <a:ext cx="6501089" cy="4926598"/>
          </a:xfrm>
        </p:spPr>
        <p:txBody>
          <a:bodyPr/>
          <a:lstStyle/>
          <a:p>
            <a:pPr>
              <a:spcAft>
                <a:spcPts val="0"/>
              </a:spcAft>
            </a:pPr>
            <a:r>
              <a:rPr lang="en-US" sz="1600" dirty="0">
                <a:solidFill>
                  <a:srgbClr val="21212B"/>
                </a:solidFill>
                <a:latin typeface="+mn-lt"/>
              </a:rPr>
              <a:t>Implementation Guides</a:t>
            </a:r>
          </a:p>
          <a:p>
            <a:pPr lvl="1">
              <a:spcAft>
                <a:spcPts val="0"/>
              </a:spcAft>
            </a:pPr>
            <a:r>
              <a:rPr lang="en-US" sz="1500" dirty="0">
                <a:solidFill>
                  <a:srgbClr val="21212B"/>
                </a:solidFill>
              </a:rPr>
              <a:t>X323 – Health Care Claim: Professional (837)</a:t>
            </a:r>
          </a:p>
          <a:p>
            <a:pPr lvl="1">
              <a:spcAft>
                <a:spcPts val="0"/>
              </a:spcAft>
            </a:pPr>
            <a:r>
              <a:rPr lang="en-US" sz="1500" dirty="0">
                <a:solidFill>
                  <a:srgbClr val="21212B"/>
                </a:solidFill>
                <a:latin typeface="+mn-lt"/>
              </a:rPr>
              <a:t>X324 – Health Care Claim:</a:t>
            </a:r>
            <a:r>
              <a:rPr lang="en-US" sz="1500" dirty="0">
                <a:solidFill>
                  <a:srgbClr val="21212B"/>
                </a:solidFill>
              </a:rPr>
              <a:t> Institutional (837)</a:t>
            </a:r>
          </a:p>
          <a:p>
            <a:pPr lvl="1">
              <a:spcAft>
                <a:spcPts val="0"/>
              </a:spcAft>
            </a:pPr>
            <a:r>
              <a:rPr lang="en-US" sz="1500" dirty="0">
                <a:solidFill>
                  <a:srgbClr val="21212B"/>
                </a:solidFill>
                <a:latin typeface="+mn-lt"/>
              </a:rPr>
              <a:t>X325 – Health Care Claim: Dental (837)</a:t>
            </a:r>
          </a:p>
          <a:p>
            <a:r>
              <a:rPr lang="en-US" sz="1600" dirty="0">
                <a:solidFill>
                  <a:srgbClr val="21212B"/>
                </a:solidFill>
                <a:latin typeface="+mn-lt"/>
              </a:rPr>
              <a:t>Workgroup: X12N|TGB|WG2</a:t>
            </a:r>
          </a:p>
          <a:p>
            <a:r>
              <a:rPr lang="en-US" sz="1600" dirty="0">
                <a:solidFill>
                  <a:srgbClr val="21212B"/>
                </a:solidFill>
                <a:latin typeface="+mn-lt"/>
              </a:rPr>
              <a:t>Change: Implementation Guide Only</a:t>
            </a:r>
          </a:p>
          <a:p>
            <a:r>
              <a:rPr lang="en-US" sz="1600" dirty="0">
                <a:solidFill>
                  <a:srgbClr val="21212B"/>
                </a:solidFill>
                <a:latin typeface="+mn-lt"/>
              </a:rPr>
              <a:t>Summary: The 2320 OI is marked as required and all the segments are either marked as not used or situational.</a:t>
            </a:r>
          </a:p>
          <a:p>
            <a:pPr>
              <a:spcAft>
                <a:spcPts val="600"/>
              </a:spcAft>
            </a:pPr>
            <a:r>
              <a:rPr lang="en-US" sz="1600" dirty="0">
                <a:solidFill>
                  <a:srgbClr val="21212B"/>
                </a:solidFill>
                <a:latin typeface="+mn-lt"/>
              </a:rPr>
              <a:t>Resolution:</a:t>
            </a:r>
          </a:p>
          <a:p>
            <a:pPr lvl="1"/>
            <a:r>
              <a:rPr lang="en-US" sz="1600" dirty="0"/>
              <a:t>Changed segment usage to situational </a:t>
            </a:r>
          </a:p>
          <a:p>
            <a:pPr lvl="1"/>
            <a:r>
              <a:rPr lang="en-US" sz="1600" dirty="0"/>
              <a:t>Created situational rule: Required when the other payer reported in 2320 loop is Medicare, including Medicare Fee For Service (FFS), a Medicare Advantage Plane (Medicare Part C), or payer to payer COB. If not required by this implementation guide, do not send</a:t>
            </a:r>
            <a:r>
              <a:rPr lang="en-US" sz="1800" dirty="0"/>
              <a:t>.</a:t>
            </a:r>
          </a:p>
        </p:txBody>
      </p:sp>
    </p:spTree>
    <p:extLst>
      <p:ext uri="{BB962C8B-B14F-4D97-AF65-F5344CB8AC3E}">
        <p14:creationId xmlns:p14="http://schemas.microsoft.com/office/powerpoint/2010/main" val="117626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284</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Implementation Guides</a:t>
            </a:r>
          </a:p>
          <a:p>
            <a:pPr lvl="1">
              <a:spcAft>
                <a:spcPts val="0"/>
              </a:spcAft>
            </a:pPr>
            <a:r>
              <a:rPr lang="en-US" sz="1500" dirty="0">
                <a:solidFill>
                  <a:srgbClr val="21212B"/>
                </a:solidFill>
                <a:latin typeface="+mn-lt"/>
              </a:rPr>
              <a:t>X298 – </a:t>
            </a:r>
            <a:r>
              <a:rPr lang="en-US" sz="1500" dirty="0">
                <a:solidFill>
                  <a:srgbClr val="21212B"/>
                </a:solidFill>
              </a:rPr>
              <a:t>Post-adjudicated Claims Data Reporting: Professional (837)</a:t>
            </a:r>
          </a:p>
          <a:p>
            <a:pPr lvl="1">
              <a:spcAft>
                <a:spcPts val="0"/>
              </a:spcAft>
            </a:pPr>
            <a:r>
              <a:rPr lang="en-US" sz="1500" dirty="0">
                <a:solidFill>
                  <a:srgbClr val="21212B"/>
                </a:solidFill>
                <a:latin typeface="+mn-lt"/>
              </a:rPr>
              <a:t>X299 - </a:t>
            </a:r>
            <a:r>
              <a:rPr lang="en-US" sz="1500" dirty="0">
                <a:solidFill>
                  <a:srgbClr val="21212B"/>
                </a:solidFill>
              </a:rPr>
              <a:t>Post-adjudicated Claims Data Reporting: Institutional (837)</a:t>
            </a:r>
          </a:p>
          <a:p>
            <a:pPr lvl="1">
              <a:spcAft>
                <a:spcPts val="0"/>
              </a:spcAft>
            </a:pPr>
            <a:r>
              <a:rPr lang="en-US" sz="1500" dirty="0">
                <a:solidFill>
                  <a:srgbClr val="21212B"/>
                </a:solidFill>
              </a:rPr>
              <a:t>X300 - Post-adjudicated Claims Data Reporting: Dental (837)</a:t>
            </a:r>
          </a:p>
          <a:p>
            <a:pPr marL="429070" lvl="1" indent="0">
              <a:spcAft>
                <a:spcPts val="0"/>
              </a:spcAft>
              <a:buNone/>
            </a:pPr>
            <a:endParaRPr lang="en-US" sz="15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1800" dirty="0">
                <a:solidFill>
                  <a:srgbClr val="000000"/>
                </a:solidFill>
                <a:latin typeface="+mn-lt"/>
              </a:rPr>
              <a:t>The single code value of ‘R’ is listed in the 2430 SVD01 which results in an inability to match the SVD01 to the 2320B SBR01. This will allow all values in DE 1138 to be used in the 2430 SVD01.</a:t>
            </a:r>
            <a:endParaRPr lang="en-US" sz="1800" b="0" i="0" dirty="0">
              <a:solidFill>
                <a:srgbClr val="000000"/>
              </a:solidFill>
              <a:effectLst/>
              <a:latin typeface="Arial" panose="020B0604020202020204" pitchFamily="34" charset="0"/>
            </a:endParaRPr>
          </a:p>
          <a:p>
            <a:r>
              <a:rPr lang="en-US" sz="2000" dirty="0">
                <a:solidFill>
                  <a:srgbClr val="21212B"/>
                </a:solidFill>
                <a:latin typeface="+mn-lt"/>
              </a:rPr>
              <a:t>Resolution: Removed ‘R’ from the 2430 SVD01.</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3548401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291</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X332 – Health Care Eligibility/Benefit Inquiry and Information Response (270/271)</a:t>
            </a:r>
            <a:endParaRPr lang="en-US" sz="1500" dirty="0">
              <a:solidFill>
                <a:srgbClr val="21212B"/>
              </a:solidFill>
              <a:latin typeface="+mn-lt"/>
            </a:endParaRPr>
          </a:p>
          <a:p>
            <a:r>
              <a:rPr lang="en-US" sz="2000" dirty="0">
                <a:solidFill>
                  <a:srgbClr val="21212B"/>
                </a:solidFill>
                <a:latin typeface="+mn-lt"/>
              </a:rPr>
              <a:t>Workgroup: X12N|TGB|WG1</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1800" dirty="0">
                <a:solidFill>
                  <a:srgbClr val="000000"/>
                </a:solidFill>
                <a:latin typeface="+mn-lt"/>
              </a:rPr>
              <a:t>The transaction is not patient centric, as it can be used for workers comp, P&amp;C, and other vended use cases that are not necessarily in a post-service space. Request to replace patient with subscriber and/or dependent.</a:t>
            </a:r>
            <a:endParaRPr lang="en-US" sz="1800" b="0" i="0" dirty="0">
              <a:solidFill>
                <a:srgbClr val="000000"/>
              </a:solidFill>
              <a:effectLst/>
              <a:latin typeface="Arial" panose="020B0604020202020204" pitchFamily="34" charset="0"/>
            </a:endParaRPr>
          </a:p>
          <a:p>
            <a:r>
              <a:rPr lang="en-US" sz="2000" dirty="0">
                <a:solidFill>
                  <a:srgbClr val="21212B"/>
                </a:solidFill>
                <a:latin typeface="+mn-lt"/>
              </a:rPr>
              <a:t>Resolution: </a:t>
            </a:r>
            <a:endParaRPr lang="en-US" sz="1500" dirty="0">
              <a:solidFill>
                <a:srgbClr val="21212B"/>
              </a:solidFill>
              <a:latin typeface="+mn-lt"/>
            </a:endParaRPr>
          </a:p>
          <a:p>
            <a:pPr marL="0" indent="0">
              <a:buNone/>
            </a:pP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54D6B946-3325-F237-2D32-976AEC653C19}"/>
              </a:ext>
            </a:extLst>
          </p:cNvPr>
          <p:cNvGraphicFramePr>
            <a:graphicFrameLocks noChangeAspect="1"/>
          </p:cNvGraphicFramePr>
          <p:nvPr>
            <p:extLst>
              <p:ext uri="{D42A27DB-BD31-4B8C-83A1-F6EECF244321}">
                <p14:modId xmlns:p14="http://schemas.microsoft.com/office/powerpoint/2010/main" val="2281780664"/>
              </p:ext>
            </p:extLst>
          </p:nvPr>
        </p:nvGraphicFramePr>
        <p:xfrm>
          <a:off x="7744870" y="5327117"/>
          <a:ext cx="1269310" cy="1119461"/>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54D6B946-3325-F237-2D32-976AEC653C19}"/>
                          </a:ext>
                        </a:extLst>
                      </p:cNvPr>
                      <p:cNvPicPr/>
                      <p:nvPr/>
                    </p:nvPicPr>
                    <p:blipFill>
                      <a:blip r:embed="rId3"/>
                      <a:stretch>
                        <a:fillRect/>
                      </a:stretch>
                    </p:blipFill>
                    <p:spPr>
                      <a:xfrm>
                        <a:off x="7744870" y="5327117"/>
                        <a:ext cx="1269310" cy="1119461"/>
                      </a:xfrm>
                      <a:prstGeom prst="rect">
                        <a:avLst/>
                      </a:prstGeom>
                    </p:spPr>
                  </p:pic>
                </p:oleObj>
              </mc:Fallback>
            </mc:AlternateContent>
          </a:graphicData>
        </a:graphic>
      </p:graphicFrame>
    </p:spTree>
    <p:extLst>
      <p:ext uri="{BB962C8B-B14F-4D97-AF65-F5344CB8AC3E}">
        <p14:creationId xmlns:p14="http://schemas.microsoft.com/office/powerpoint/2010/main" val="288672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CE9A-5D74-3E43-B552-362A137BEAFC}"/>
              </a:ext>
            </a:extLst>
          </p:cNvPr>
          <p:cNvSpPr>
            <a:spLocks noGrp="1"/>
          </p:cNvSpPr>
          <p:nvPr>
            <p:ph type="title"/>
          </p:nvPr>
        </p:nvSpPr>
        <p:spPr/>
        <p:txBody>
          <a:bodyPr/>
          <a:lstStyle/>
          <a:p>
            <a:r>
              <a:rPr lang="en-US" dirty="0"/>
              <a:t>Anti-trust and recording policies </a:t>
            </a:r>
          </a:p>
        </p:txBody>
      </p:sp>
      <p:sp>
        <p:nvSpPr>
          <p:cNvPr id="3" name="Text Placeholder 2">
            <a:extLst>
              <a:ext uri="{FF2B5EF4-FFF2-40B4-BE49-F238E27FC236}">
                <a16:creationId xmlns:a16="http://schemas.microsoft.com/office/drawing/2014/main" id="{EB3B86DC-88C6-B04A-9D92-3FE2F43AAAB8}"/>
              </a:ext>
            </a:extLst>
          </p:cNvPr>
          <p:cNvSpPr>
            <a:spLocks noGrp="1"/>
          </p:cNvSpPr>
          <p:nvPr>
            <p:ph type="body" idx="1"/>
          </p:nvPr>
        </p:nvSpPr>
        <p:spPr/>
        <p:txBody>
          <a:bodyPr/>
          <a:lstStyle/>
          <a:p>
            <a:r>
              <a:rPr lang="en-US" dirty="0"/>
              <a:t>Antitrust Policy </a:t>
            </a:r>
            <a:br>
              <a:rPr lang="en-US" dirty="0"/>
            </a:br>
            <a:r>
              <a:rPr lang="en-US" i="1" dirty="0"/>
              <a:t>Bylaws (CAP01), section 18.4</a:t>
            </a:r>
          </a:p>
          <a:p>
            <a:r>
              <a:rPr lang="en-US" dirty="0"/>
              <a:t>Audio &amp; Video Recordings, Photography, and Screen Capture Policies </a:t>
            </a:r>
            <a:br>
              <a:rPr lang="en-US" dirty="0"/>
            </a:br>
            <a:r>
              <a:rPr lang="en-US" i="1" dirty="0"/>
              <a:t>Meetings (CAP06), section 10</a:t>
            </a:r>
          </a:p>
        </p:txBody>
      </p:sp>
    </p:spTree>
    <p:extLst>
      <p:ext uri="{BB962C8B-B14F-4D97-AF65-F5344CB8AC3E}">
        <p14:creationId xmlns:p14="http://schemas.microsoft.com/office/powerpoint/2010/main" val="3779822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294</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Implementation Guides</a:t>
            </a:r>
          </a:p>
          <a:p>
            <a:pPr lvl="1"/>
            <a:r>
              <a:rPr lang="en-US" sz="1500" dirty="0">
                <a:solidFill>
                  <a:srgbClr val="21212B"/>
                </a:solidFill>
                <a:latin typeface="+mn-lt"/>
              </a:rPr>
              <a:t>X333 – Benefit Enrollment and Maintenance (834)</a:t>
            </a:r>
          </a:p>
          <a:p>
            <a:pPr lvl="1"/>
            <a:r>
              <a:rPr lang="en-US" sz="1500" dirty="0">
                <a:solidFill>
                  <a:srgbClr val="21212B"/>
                </a:solidFill>
              </a:rPr>
              <a:t>X346 – Health Insurance Exchange: Enrollment (834)</a:t>
            </a:r>
            <a:endParaRPr lang="en-US" sz="1000" dirty="0">
              <a:solidFill>
                <a:srgbClr val="21212B"/>
              </a:solidFill>
              <a:latin typeface="+mn-lt"/>
            </a:endParaRPr>
          </a:p>
          <a:p>
            <a:r>
              <a:rPr lang="en-US" sz="2000" dirty="0">
                <a:solidFill>
                  <a:srgbClr val="21212B"/>
                </a:solidFill>
                <a:latin typeface="+mn-lt"/>
              </a:rPr>
              <a:t>Workgroup: X12N|TGB|WG16</a:t>
            </a:r>
          </a:p>
          <a:p>
            <a:r>
              <a:rPr lang="en-US" sz="2000" dirty="0">
                <a:solidFill>
                  <a:srgbClr val="21212B"/>
                </a:solidFill>
                <a:latin typeface="+mn-lt"/>
              </a:rPr>
              <a:t>Change: Implementation Guide Only</a:t>
            </a:r>
          </a:p>
          <a:p>
            <a:r>
              <a:rPr lang="en-US" sz="2000" dirty="0">
                <a:solidFill>
                  <a:srgbClr val="21212B"/>
                </a:solidFill>
                <a:latin typeface="+mn-lt"/>
              </a:rPr>
              <a:t>Summary: The code note in the Health Coverage Dates, 2300 DTP01, for code 695 doesn’t accurately explain when to use the code.</a:t>
            </a:r>
          </a:p>
          <a:p>
            <a:r>
              <a:rPr lang="en-US" sz="2000" dirty="0">
                <a:solidFill>
                  <a:srgbClr val="21212B"/>
                </a:solidFill>
                <a:latin typeface="+mn-lt"/>
              </a:rPr>
              <a:t>Resolution: Remove code note #12604 “Use when DTP01 is equal to 695 – Previous Period”</a:t>
            </a: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4189479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299</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pPr>
              <a:spcAft>
                <a:spcPts val="600"/>
              </a:spcAft>
            </a:pPr>
            <a:r>
              <a:rPr lang="en-US" sz="1600" dirty="0">
                <a:solidFill>
                  <a:srgbClr val="21212B"/>
                </a:solidFill>
                <a:latin typeface="+mn-lt"/>
              </a:rPr>
              <a:t>Implementation Guides</a:t>
            </a:r>
          </a:p>
          <a:p>
            <a:pPr lvl="1">
              <a:spcAft>
                <a:spcPts val="0"/>
              </a:spcAft>
            </a:pPr>
            <a:r>
              <a:rPr lang="en-US" sz="1400" dirty="0">
                <a:solidFill>
                  <a:srgbClr val="21212B"/>
                </a:solidFill>
              </a:rPr>
              <a:t>X329 – Health Care Claim Status Request and Response (276/277)</a:t>
            </a:r>
          </a:p>
          <a:p>
            <a:pPr lvl="1">
              <a:spcAft>
                <a:spcPts val="0"/>
              </a:spcAft>
            </a:pPr>
            <a:r>
              <a:rPr lang="en-US" sz="1400" dirty="0">
                <a:solidFill>
                  <a:srgbClr val="21212B"/>
                </a:solidFill>
                <a:latin typeface="+mn-lt"/>
              </a:rPr>
              <a:t>X330 – Health Care Claim Acknowledgment (277)</a:t>
            </a:r>
          </a:p>
          <a:p>
            <a:pPr lvl="1">
              <a:spcAft>
                <a:spcPts val="0"/>
              </a:spcAft>
            </a:pPr>
            <a:r>
              <a:rPr lang="en-US" sz="1400" dirty="0">
                <a:solidFill>
                  <a:srgbClr val="21212B"/>
                </a:solidFill>
              </a:rPr>
              <a:t>X331 – Health Care Claim Pending Status Information (277)</a:t>
            </a:r>
          </a:p>
          <a:p>
            <a:pPr lvl="1">
              <a:spcAft>
                <a:spcPts val="0"/>
              </a:spcAft>
            </a:pPr>
            <a:r>
              <a:rPr lang="en-US" sz="1400" dirty="0">
                <a:solidFill>
                  <a:srgbClr val="21212B"/>
                </a:solidFill>
                <a:latin typeface="+mn-lt"/>
              </a:rPr>
              <a:t>X340 – Health Care Claim Request for Additional Information (277)</a:t>
            </a:r>
          </a:p>
          <a:p>
            <a:pPr lvl="1">
              <a:spcAft>
                <a:spcPts val="0"/>
              </a:spcAft>
            </a:pPr>
            <a:r>
              <a:rPr lang="en-US" sz="1400" dirty="0">
                <a:solidFill>
                  <a:srgbClr val="21212B"/>
                </a:solidFill>
              </a:rPr>
              <a:t>X341 – Additional Information to Support a Health Care Claim or Encounter (275)</a:t>
            </a:r>
            <a:endParaRPr lang="en-US" sz="1400" dirty="0">
              <a:solidFill>
                <a:srgbClr val="21212B"/>
              </a:solidFill>
              <a:latin typeface="+mn-lt"/>
            </a:endParaRPr>
          </a:p>
          <a:p>
            <a:r>
              <a:rPr lang="en-US" sz="1600" dirty="0">
                <a:solidFill>
                  <a:srgbClr val="21212B"/>
                </a:solidFill>
                <a:latin typeface="+mn-lt"/>
              </a:rPr>
              <a:t>Workgroup: X12N|TGB|WG5</a:t>
            </a:r>
          </a:p>
          <a:p>
            <a:r>
              <a:rPr lang="en-US" sz="1600" dirty="0">
                <a:solidFill>
                  <a:srgbClr val="21212B"/>
                </a:solidFill>
                <a:latin typeface="+mn-lt"/>
              </a:rPr>
              <a:t>Change: Implementation Guide Only</a:t>
            </a:r>
          </a:p>
          <a:p>
            <a:r>
              <a:rPr lang="en-US" sz="1600" dirty="0">
                <a:solidFill>
                  <a:srgbClr val="21212B"/>
                </a:solidFill>
                <a:latin typeface="+mn-lt"/>
              </a:rPr>
              <a:t>Summary: The Provider’s Assigned Claim Identifier segments, the REF02 in multiple loops, has a conflict between the guide max size of 50 and the data element note that states the max is 35 characters.</a:t>
            </a:r>
          </a:p>
          <a:p>
            <a:r>
              <a:rPr lang="en-US" sz="1600" dirty="0">
                <a:solidFill>
                  <a:srgbClr val="21212B"/>
                </a:solidFill>
                <a:latin typeface="+mn-lt"/>
              </a:rPr>
              <a:t>Resolution: </a:t>
            </a: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40707C7B-840E-69FD-DF48-6A69B8BF03FB}"/>
              </a:ext>
            </a:extLst>
          </p:cNvPr>
          <p:cNvGraphicFramePr>
            <a:graphicFrameLocks noChangeAspect="1"/>
          </p:cNvGraphicFramePr>
          <p:nvPr>
            <p:extLst>
              <p:ext uri="{D42A27DB-BD31-4B8C-83A1-F6EECF244321}">
                <p14:modId xmlns:p14="http://schemas.microsoft.com/office/powerpoint/2010/main" val="2457962353"/>
              </p:ext>
            </p:extLst>
          </p:nvPr>
        </p:nvGraphicFramePr>
        <p:xfrm>
          <a:off x="7839259" y="6009262"/>
          <a:ext cx="914400" cy="806450"/>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40707C7B-840E-69FD-DF48-6A69B8BF03FB}"/>
                          </a:ext>
                        </a:extLst>
                      </p:cNvPr>
                      <p:cNvPicPr/>
                      <p:nvPr/>
                    </p:nvPicPr>
                    <p:blipFill>
                      <a:blip r:embed="rId3"/>
                      <a:stretch>
                        <a:fillRect/>
                      </a:stretch>
                    </p:blipFill>
                    <p:spPr>
                      <a:xfrm>
                        <a:off x="7839259" y="6009262"/>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27102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317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pPr>
              <a:spcAft>
                <a:spcPts val="600"/>
              </a:spcAft>
            </a:pPr>
            <a:r>
              <a:rPr lang="en-US" sz="1800" dirty="0">
                <a:solidFill>
                  <a:srgbClr val="21212B"/>
                </a:solidFill>
                <a:latin typeface="+mn-lt"/>
              </a:rPr>
              <a:t>X327 – Health Care Services Review – Inquiry and Response (278)</a:t>
            </a:r>
            <a:endParaRPr lang="en-US" sz="1600" dirty="0">
              <a:solidFill>
                <a:srgbClr val="21212B"/>
              </a:solidFill>
              <a:latin typeface="+mn-lt"/>
            </a:endParaRP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Revised the wording of section 1.3.2 for batch mode to accommodate organizations who can support more patient events and global inquires by removing the limitations.</a:t>
            </a:r>
          </a:p>
          <a:p>
            <a:r>
              <a:rPr lang="en-US" sz="1800" dirty="0">
                <a:solidFill>
                  <a:srgbClr val="21212B"/>
                </a:solidFill>
                <a:latin typeface="+mn-lt"/>
              </a:rPr>
              <a:t>Resolution:  New verbiage – In batch mode, the 278-inquiry transaction can include one or more patient events or global inquiries from the requester to the UMO. Any limitations should be addressed between trading partners.</a:t>
            </a:r>
            <a:r>
              <a:rPr lang="en-US" sz="2000" dirty="0">
                <a:solidFill>
                  <a:srgbClr val="21212B"/>
                </a:solidFill>
                <a:latin typeface="+mn-lt"/>
              </a:rPr>
              <a:t>	</a:t>
            </a:r>
          </a:p>
        </p:txBody>
      </p:sp>
    </p:spTree>
    <p:extLst>
      <p:ext uri="{BB962C8B-B14F-4D97-AF65-F5344CB8AC3E}">
        <p14:creationId xmlns:p14="http://schemas.microsoft.com/office/powerpoint/2010/main" val="665169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322</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pPr>
              <a:spcAft>
                <a:spcPts val="600"/>
              </a:spcAft>
            </a:pPr>
            <a:r>
              <a:rPr lang="en-US" sz="1600" dirty="0">
                <a:solidFill>
                  <a:srgbClr val="21212B"/>
                </a:solidFill>
                <a:latin typeface="+mn-lt"/>
              </a:rPr>
              <a:t>X327 – Health Care Services Review – Inquiry and Response (278)</a:t>
            </a:r>
            <a:endParaRPr lang="en-US" sz="1400" dirty="0">
              <a:solidFill>
                <a:srgbClr val="21212B"/>
              </a:solidFill>
              <a:latin typeface="+mn-lt"/>
            </a:endParaRPr>
          </a:p>
          <a:p>
            <a:r>
              <a:rPr lang="en-US" sz="1600" dirty="0">
                <a:solidFill>
                  <a:srgbClr val="21212B"/>
                </a:solidFill>
                <a:latin typeface="+mn-lt"/>
              </a:rPr>
              <a:t>Workgroup: X12N|TGB|WG10</a:t>
            </a:r>
          </a:p>
          <a:p>
            <a:r>
              <a:rPr lang="en-US" sz="1600" dirty="0">
                <a:solidFill>
                  <a:srgbClr val="21212B"/>
                </a:solidFill>
                <a:latin typeface="+mn-lt"/>
              </a:rPr>
              <a:t>Change: Implementation Guide Only</a:t>
            </a:r>
          </a:p>
          <a:p>
            <a:r>
              <a:rPr lang="en-US" sz="1600" dirty="0">
                <a:solidFill>
                  <a:srgbClr val="21212B"/>
                </a:solidFill>
                <a:latin typeface="+mn-lt"/>
              </a:rPr>
              <a:t>Summary: The limitation restrictions were removed from 1.3.2 so the wording in 1.11.2 need to be revised.</a:t>
            </a:r>
          </a:p>
          <a:p>
            <a:r>
              <a:rPr lang="en-US" sz="1600" dirty="0">
                <a:solidFill>
                  <a:srgbClr val="21212B"/>
                </a:solidFill>
                <a:latin typeface="+mn-lt"/>
              </a:rPr>
              <a:t>Resolution:  Revised the wording in 1.11.2:</a:t>
            </a:r>
          </a:p>
          <a:p>
            <a:pPr lvl="1"/>
            <a:r>
              <a:rPr lang="en-US" sz="1400" dirty="0">
                <a:solidFill>
                  <a:srgbClr val="21212B"/>
                </a:solidFill>
                <a:latin typeface="+mn-lt"/>
              </a:rPr>
              <a:t>FROM: When the 278 inquiry and response transaction set is used in batch mode, it can contain multiple patient requests. The recommended maximum is 99 but can be expanded by trading partner agreements. Refer to Section 1.3.2 – Other Usage Limitations for more information.</a:t>
            </a:r>
          </a:p>
          <a:p>
            <a:pPr lvl="1"/>
            <a:r>
              <a:rPr lang="en-US" sz="1400" dirty="0">
                <a:solidFill>
                  <a:srgbClr val="21212B"/>
                </a:solidFill>
              </a:rPr>
              <a:t>TO: When the 278 inquiry and response transaction set is used in batch node, it can contain multiple patient requests. Any limitations should be addressed between trading partners.</a:t>
            </a:r>
            <a:r>
              <a:rPr lang="en-US" sz="1500" dirty="0">
                <a:solidFill>
                  <a:srgbClr val="21212B"/>
                </a:solidFill>
                <a:latin typeface="+mn-lt"/>
              </a:rPr>
              <a:t>	</a:t>
            </a:r>
          </a:p>
        </p:txBody>
      </p:sp>
    </p:spTree>
    <p:extLst>
      <p:ext uri="{BB962C8B-B14F-4D97-AF65-F5344CB8AC3E}">
        <p14:creationId xmlns:p14="http://schemas.microsoft.com/office/powerpoint/2010/main" val="283313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339</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pPr>
              <a:spcAft>
                <a:spcPts val="600"/>
              </a:spcAft>
            </a:pPr>
            <a:r>
              <a:rPr lang="en-US" sz="1800" dirty="0">
                <a:solidFill>
                  <a:srgbClr val="21212B"/>
                </a:solidFill>
                <a:latin typeface="+mn-lt"/>
              </a:rPr>
              <a:t>Implementation Guides</a:t>
            </a:r>
          </a:p>
          <a:p>
            <a:pPr lvl="1">
              <a:spcAft>
                <a:spcPts val="0"/>
              </a:spcAft>
            </a:pPr>
            <a:r>
              <a:rPr lang="en-US" sz="1600" dirty="0">
                <a:solidFill>
                  <a:srgbClr val="21212B"/>
                </a:solidFill>
              </a:rPr>
              <a:t>X328 – Health Care Services Review Notification and Acknowledgments (278)</a:t>
            </a:r>
          </a:p>
          <a:p>
            <a:pPr lvl="1">
              <a:spcAft>
                <a:spcPts val="0"/>
              </a:spcAft>
            </a:pPr>
            <a:r>
              <a:rPr lang="en-US" sz="1600" dirty="0">
                <a:solidFill>
                  <a:srgbClr val="21212B"/>
                </a:solidFill>
                <a:latin typeface="+mn-lt"/>
              </a:rPr>
              <a:t>X342 – Health Care Services Review – Request for Review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2000E and 2000F PWK, remove code notes and add element note.</a:t>
            </a:r>
          </a:p>
          <a:p>
            <a:r>
              <a:rPr lang="en-US" sz="1800" dirty="0">
                <a:solidFill>
                  <a:srgbClr val="21212B"/>
                </a:solidFill>
                <a:latin typeface="+mn-lt"/>
              </a:rPr>
              <a:t>Resolution: </a:t>
            </a: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0812BF0A-348E-59A6-7669-5B5D6733EB51}"/>
              </a:ext>
            </a:extLst>
          </p:cNvPr>
          <p:cNvGraphicFramePr>
            <a:graphicFrameLocks noChangeAspect="1"/>
          </p:cNvGraphicFramePr>
          <p:nvPr>
            <p:extLst>
              <p:ext uri="{D42A27DB-BD31-4B8C-83A1-F6EECF244321}">
                <p14:modId xmlns:p14="http://schemas.microsoft.com/office/powerpoint/2010/main" val="2310634294"/>
              </p:ext>
            </p:extLst>
          </p:nvPr>
        </p:nvGraphicFramePr>
        <p:xfrm>
          <a:off x="7516317" y="5009321"/>
          <a:ext cx="1674768" cy="1477052"/>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0812BF0A-348E-59A6-7669-5B5D6733EB51}"/>
                          </a:ext>
                        </a:extLst>
                      </p:cNvPr>
                      <p:cNvPicPr/>
                      <p:nvPr/>
                    </p:nvPicPr>
                    <p:blipFill>
                      <a:blip r:embed="rId3"/>
                      <a:stretch>
                        <a:fillRect/>
                      </a:stretch>
                    </p:blipFill>
                    <p:spPr>
                      <a:xfrm>
                        <a:off x="7516317" y="5009321"/>
                        <a:ext cx="1674768" cy="1477052"/>
                      </a:xfrm>
                      <a:prstGeom prst="rect">
                        <a:avLst/>
                      </a:prstGeom>
                    </p:spPr>
                  </p:pic>
                </p:oleObj>
              </mc:Fallback>
            </mc:AlternateContent>
          </a:graphicData>
        </a:graphic>
      </p:graphicFrame>
    </p:spTree>
    <p:extLst>
      <p:ext uri="{BB962C8B-B14F-4D97-AF65-F5344CB8AC3E}">
        <p14:creationId xmlns:p14="http://schemas.microsoft.com/office/powerpoint/2010/main" val="3587938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347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X328 - Health Care Services Review Notification and Acknowledgments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element note in the 2010AB N301 “Use this element for the first line of the requester’s address” doesn’t provider clarification and should be removed.</a:t>
            </a:r>
          </a:p>
          <a:p>
            <a:r>
              <a:rPr lang="en-US" sz="1800" dirty="0">
                <a:solidFill>
                  <a:srgbClr val="21212B"/>
                </a:solidFill>
                <a:latin typeface="+mn-lt"/>
              </a:rPr>
              <a:t>Resolution: Removed the element note above from the 2010AB N301.</a:t>
            </a:r>
            <a:r>
              <a:rPr lang="en-US" sz="2400" dirty="0">
                <a:solidFill>
                  <a:srgbClr val="21212B"/>
                </a:solidFill>
                <a:latin typeface="+mn-lt"/>
              </a:rPr>
              <a:t>	</a:t>
            </a:r>
          </a:p>
        </p:txBody>
      </p:sp>
    </p:spTree>
    <p:extLst>
      <p:ext uri="{BB962C8B-B14F-4D97-AF65-F5344CB8AC3E}">
        <p14:creationId xmlns:p14="http://schemas.microsoft.com/office/powerpoint/2010/main" val="1211752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350</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358384" y="965701"/>
            <a:ext cx="6364224" cy="4926598"/>
          </a:xfrm>
        </p:spPr>
        <p:txBody>
          <a:bodyPr/>
          <a:lstStyle/>
          <a:p>
            <a:pPr>
              <a:spcAft>
                <a:spcPts val="600"/>
              </a:spcAft>
            </a:pPr>
            <a:r>
              <a:rPr lang="en-US" sz="1800" dirty="0">
                <a:solidFill>
                  <a:srgbClr val="21212B"/>
                </a:solidFill>
                <a:latin typeface="+mn-lt"/>
              </a:rPr>
              <a:t>Implementation Guides</a:t>
            </a:r>
          </a:p>
          <a:p>
            <a:pPr lvl="1">
              <a:spcAft>
                <a:spcPts val="0"/>
              </a:spcAft>
            </a:pPr>
            <a:r>
              <a:rPr lang="en-US" sz="1600" dirty="0">
                <a:solidFill>
                  <a:srgbClr val="21212B"/>
                </a:solidFill>
                <a:latin typeface="+mn-lt"/>
              </a:rPr>
              <a:t>X327 – Health Care Services Review – Inquiry and Response (278)</a:t>
            </a:r>
          </a:p>
          <a:p>
            <a:pPr lvl="1">
              <a:spcAft>
                <a:spcPts val="0"/>
              </a:spcAft>
            </a:pPr>
            <a:r>
              <a:rPr lang="en-US" sz="1600" dirty="0">
                <a:solidFill>
                  <a:srgbClr val="21212B"/>
                </a:solidFill>
              </a:rPr>
              <a:t>X328 – Health Care Services Review Notification and Acknowledgments (278)</a:t>
            </a:r>
          </a:p>
          <a:p>
            <a:pPr lvl="1">
              <a:spcAft>
                <a:spcPts val="0"/>
              </a:spcAft>
            </a:pPr>
            <a:r>
              <a:rPr lang="en-US" sz="1600" dirty="0">
                <a:solidFill>
                  <a:srgbClr val="21212B"/>
                </a:solidFill>
                <a:latin typeface="+mn-lt"/>
              </a:rPr>
              <a:t>X342 – Health Care Services Review – Request for Review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Revise the code note in the 2010C and 2010D REF01.</a:t>
            </a:r>
          </a:p>
          <a:p>
            <a:r>
              <a:rPr lang="en-US" sz="1800" dirty="0">
                <a:solidFill>
                  <a:srgbClr val="21212B"/>
                </a:solidFill>
                <a:latin typeface="+mn-lt"/>
              </a:rPr>
              <a:t>Resolution: Code note in the 2010C and 2010D REF01 revised to state “The Social Security Number must be a string of exactly nine numbers with no separators. For example, sending “111002222” would be valid, while sending “111-00-2222” would be invalid.” </a:t>
            </a:r>
            <a:r>
              <a:rPr lang="en-US" sz="2000" dirty="0">
                <a:solidFill>
                  <a:srgbClr val="21212B"/>
                </a:solidFill>
                <a:latin typeface="+mn-lt"/>
              </a:rPr>
              <a:t>	</a:t>
            </a:r>
          </a:p>
        </p:txBody>
      </p:sp>
    </p:spTree>
    <p:extLst>
      <p:ext uri="{BB962C8B-B14F-4D97-AF65-F5344CB8AC3E}">
        <p14:creationId xmlns:p14="http://schemas.microsoft.com/office/powerpoint/2010/main" val="44745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352</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X328 - Health Care Services Review Notification and Acknowledgments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2000E AAA segment note in the notification is specific to situational rules and should be removed.</a:t>
            </a:r>
          </a:p>
          <a:p>
            <a:r>
              <a:rPr lang="en-US" sz="1800" dirty="0">
                <a:solidFill>
                  <a:srgbClr val="21212B"/>
                </a:solidFill>
                <a:latin typeface="+mn-lt"/>
              </a:rPr>
              <a:t>Resolution: Remove the segment note “Use this AAA segment to identify the reasons why a request could not be processed based on the data at this level of the request. If not required, may be provided at the sender’s request” in the 2000E AAA.</a:t>
            </a:r>
            <a:endParaRPr lang="en-US" sz="2400" dirty="0">
              <a:solidFill>
                <a:srgbClr val="21212B"/>
              </a:solidFill>
              <a:latin typeface="+mn-lt"/>
            </a:endParaRPr>
          </a:p>
        </p:txBody>
      </p:sp>
    </p:spTree>
    <p:extLst>
      <p:ext uri="{BB962C8B-B14F-4D97-AF65-F5344CB8AC3E}">
        <p14:creationId xmlns:p14="http://schemas.microsoft.com/office/powerpoint/2010/main" val="2191734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358</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X327 – Health Care Services Review – Inquiry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segment note in the 2000D HL of the response doesn’t provide additional clarification and should be removed.</a:t>
            </a:r>
          </a:p>
          <a:p>
            <a:r>
              <a:rPr lang="en-US" sz="1800" dirty="0">
                <a:solidFill>
                  <a:srgbClr val="21212B"/>
                </a:solidFill>
                <a:latin typeface="+mn-lt"/>
              </a:rPr>
              <a:t>Resolution: Remove the segment note “Required segments in this loop are required only when this loop is used. If the UMO system was unable to process any data beyond Loop 2000C of the request, Loop 2000D is not required” in the 2000D HL of the response.</a:t>
            </a:r>
            <a:endParaRPr lang="en-US" sz="2400" dirty="0">
              <a:solidFill>
                <a:srgbClr val="21212B"/>
              </a:solidFill>
              <a:latin typeface="+mn-lt"/>
            </a:endParaRPr>
          </a:p>
        </p:txBody>
      </p:sp>
    </p:spTree>
    <p:extLst>
      <p:ext uri="{BB962C8B-B14F-4D97-AF65-F5344CB8AC3E}">
        <p14:creationId xmlns:p14="http://schemas.microsoft.com/office/powerpoint/2010/main" val="3526820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360</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2000" dirty="0">
                <a:solidFill>
                  <a:srgbClr val="21212B"/>
                </a:solidFill>
                <a:latin typeface="+mn-lt"/>
              </a:rPr>
              <a:t>X327 – Health Care Services Review – Inquiry and Response (278)</a:t>
            </a:r>
          </a:p>
          <a:p>
            <a:r>
              <a:rPr lang="en-US" sz="2000" dirty="0">
                <a:solidFill>
                  <a:srgbClr val="21212B"/>
                </a:solidFill>
                <a:latin typeface="+mn-lt"/>
              </a:rPr>
              <a:t>Workgroup: X12N|TGB|WG10</a:t>
            </a:r>
          </a:p>
          <a:p>
            <a:r>
              <a:rPr lang="en-US" sz="2000" dirty="0">
                <a:solidFill>
                  <a:srgbClr val="21212B"/>
                </a:solidFill>
                <a:latin typeface="+mn-lt"/>
              </a:rPr>
              <a:t>Change: Implementation Guide Only</a:t>
            </a:r>
          </a:p>
          <a:p>
            <a:r>
              <a:rPr lang="en-US" sz="2000" dirty="0">
                <a:solidFill>
                  <a:srgbClr val="21212B"/>
                </a:solidFill>
                <a:latin typeface="+mn-lt"/>
              </a:rPr>
              <a:t>Summary:  The code note for the EI in the 2010EA REF01 of the inquiry describes a situation that isn’t possible in this location and should be removed.</a:t>
            </a:r>
          </a:p>
          <a:p>
            <a:r>
              <a:rPr lang="en-US" sz="2000" dirty="0">
                <a:solidFill>
                  <a:srgbClr val="21212B"/>
                </a:solidFill>
                <a:latin typeface="+mn-lt"/>
              </a:rPr>
              <a:t>Resolution: Remove the code note for EI “Use when NM108 does not equal 24 (Employer’s Identification Number)” from the 2010EA REF01 of the inquiry.</a:t>
            </a:r>
            <a:endParaRPr lang="en-US" sz="2800" dirty="0">
              <a:solidFill>
                <a:srgbClr val="21212B"/>
              </a:solidFill>
              <a:latin typeface="+mn-lt"/>
            </a:endParaRPr>
          </a:p>
        </p:txBody>
      </p:sp>
    </p:spTree>
    <p:extLst>
      <p:ext uri="{BB962C8B-B14F-4D97-AF65-F5344CB8AC3E}">
        <p14:creationId xmlns:p14="http://schemas.microsoft.com/office/powerpoint/2010/main" val="88208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FDE1-ACAD-CF4A-852D-A58F232A77B8}"/>
              </a:ext>
            </a:extLst>
          </p:cNvPr>
          <p:cNvSpPr>
            <a:spLocks noGrp="1"/>
          </p:cNvSpPr>
          <p:nvPr>
            <p:ph type="title"/>
          </p:nvPr>
        </p:nvSpPr>
        <p:spPr/>
        <p:txBody>
          <a:bodyPr/>
          <a:lstStyle/>
          <a:p>
            <a:r>
              <a:rPr lang="en-US" dirty="0"/>
              <a:t>Standing Meeting Logistics </a:t>
            </a:r>
          </a:p>
        </p:txBody>
      </p:sp>
      <p:sp>
        <p:nvSpPr>
          <p:cNvPr id="3" name="Text Placeholder 2">
            <a:extLst>
              <a:ext uri="{FF2B5EF4-FFF2-40B4-BE49-F238E27FC236}">
                <a16:creationId xmlns:a16="http://schemas.microsoft.com/office/drawing/2014/main" id="{BBE2F253-B0B2-964B-B239-C802CA557B30}"/>
              </a:ext>
            </a:extLst>
          </p:cNvPr>
          <p:cNvSpPr>
            <a:spLocks noGrp="1"/>
          </p:cNvSpPr>
          <p:nvPr>
            <p:ph type="body" idx="1"/>
          </p:nvPr>
        </p:nvSpPr>
        <p:spPr/>
        <p:txBody>
          <a:bodyPr/>
          <a:lstStyle/>
          <a:p>
            <a:pPr>
              <a:lnSpc>
                <a:spcPct val="100000"/>
              </a:lnSpc>
            </a:pPr>
            <a:r>
              <a:rPr lang="en-US" sz="2000" dirty="0">
                <a:latin typeface="Calibri" panose="020F0502020204030204" pitchFamily="34" charset="0"/>
                <a:cs typeface="Calibri" panose="020F0502020204030204" pitchFamily="34" charset="0"/>
              </a:rPr>
              <a:t>Two options for tracking sessions during the Standing meeting </a:t>
            </a:r>
          </a:p>
          <a:p>
            <a:pPr lvl="1">
              <a:lnSpc>
                <a:spcPct val="100000"/>
              </a:lnSpc>
            </a:pPr>
            <a:r>
              <a:rPr lang="en-US" sz="1500" dirty="0">
                <a:latin typeface="Calibri" panose="020F0502020204030204" pitchFamily="34" charset="0"/>
                <a:cs typeface="Calibri" panose="020F0502020204030204" pitchFamily="34" charset="0"/>
              </a:rPr>
              <a:t>Download the full meeting schedule from the meetings page on X12.org </a:t>
            </a:r>
          </a:p>
          <a:p>
            <a:pPr lvl="1">
              <a:lnSpc>
                <a:spcPct val="100000"/>
              </a:lnSpc>
            </a:pPr>
            <a:r>
              <a:rPr lang="en-US" sz="1500" dirty="0">
                <a:latin typeface="Calibri" panose="020F0502020204030204" pitchFamily="34" charset="0"/>
                <a:cs typeface="Calibri" panose="020F0502020204030204" pitchFamily="34" charset="0"/>
              </a:rPr>
              <a:t>Download the Whova app </a:t>
            </a:r>
          </a:p>
          <a:p>
            <a:pPr>
              <a:lnSpc>
                <a:spcPct val="100000"/>
              </a:lnSpc>
            </a:pPr>
            <a:r>
              <a:rPr lang="en-US" dirty="0">
                <a:latin typeface="Calibri" panose="020F0502020204030204" pitchFamily="34" charset="0"/>
                <a:cs typeface="Calibri" panose="020F0502020204030204" pitchFamily="34" charset="0"/>
              </a:rPr>
              <a:t>Whova</a:t>
            </a:r>
            <a:endParaRPr lang="en-US" sz="2000" dirty="0">
              <a:latin typeface="Calibri" panose="020F0502020204030204" pitchFamily="34" charset="0"/>
              <a:cs typeface="Calibri" panose="020F0502020204030204" pitchFamily="34" charset="0"/>
            </a:endParaRPr>
          </a:p>
          <a:p>
            <a:pPr lvl="1">
              <a:lnSpc>
                <a:spcPct val="100000"/>
              </a:lnSpc>
            </a:pPr>
            <a:r>
              <a:rPr lang="en-US" sz="1500" dirty="0">
                <a:latin typeface="Calibri" panose="020F0502020204030204" pitchFamily="34" charset="0"/>
                <a:cs typeface="Calibri" panose="020F0502020204030204" pitchFamily="34" charset="0"/>
              </a:rPr>
              <a:t>All attendees should have received an email with the QR code.</a:t>
            </a:r>
          </a:p>
          <a:p>
            <a:pPr lvl="1">
              <a:lnSpc>
                <a:spcPct val="100000"/>
              </a:lnSpc>
            </a:pPr>
            <a:r>
              <a:rPr lang="en-US" sz="1500" dirty="0">
                <a:latin typeface="Calibri" panose="020F0502020204030204" pitchFamily="34" charset="0"/>
                <a:cs typeface="Calibri" panose="020F0502020204030204" pitchFamily="34" charset="0"/>
              </a:rPr>
              <a:t>The QR code can also be found at X12.org in the fall meeting details.</a:t>
            </a:r>
          </a:p>
          <a:p>
            <a:pPr marL="446088" lvl="1" indent="0">
              <a:lnSpc>
                <a:spcPct val="100000"/>
              </a:lnSpc>
              <a:buNone/>
            </a:pPr>
            <a:endParaRPr lang="en-US" sz="1500" dirty="0">
              <a:latin typeface="Calibri" panose="020F0502020204030204" pitchFamily="34" charset="0"/>
              <a:cs typeface="Calibri" panose="020F0502020204030204" pitchFamily="34" charset="0"/>
            </a:endParaRPr>
          </a:p>
          <a:p>
            <a:pPr lvl="1">
              <a:lnSpc>
                <a:spcPct val="100000"/>
              </a:lnSpc>
            </a:pPr>
            <a:endParaRPr lang="en-US" sz="1500" dirty="0">
              <a:latin typeface="Calibri" panose="020F0502020204030204" pitchFamily="34" charset="0"/>
              <a:cs typeface="Calibri" panose="020F0502020204030204" pitchFamily="34" charset="0"/>
            </a:endParaRPr>
          </a:p>
          <a:p>
            <a:pPr lvl="1">
              <a:lnSpc>
                <a:spcPct val="100000"/>
              </a:lnSpc>
            </a:pPr>
            <a:endParaRPr lang="en-US" sz="1500" dirty="0">
              <a:latin typeface="Calibri" panose="020F0502020204030204" pitchFamily="34" charset="0"/>
              <a:cs typeface="Calibri" panose="020F0502020204030204" pitchFamily="34" charset="0"/>
            </a:endParaRPr>
          </a:p>
          <a:p>
            <a:pPr marL="446088" lvl="1" indent="0">
              <a:lnSpc>
                <a:spcPct val="100000"/>
              </a:lnSpc>
              <a:buNone/>
            </a:pP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615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362</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01693"/>
            <a:ext cx="5863389" cy="4926598"/>
          </a:xfrm>
        </p:spPr>
        <p:txBody>
          <a:bodyPr/>
          <a:lstStyle/>
          <a:p>
            <a:r>
              <a:rPr lang="en-US" sz="1800" dirty="0">
                <a:solidFill>
                  <a:srgbClr val="21212B"/>
                </a:solidFill>
                <a:latin typeface="+mn-lt"/>
              </a:rPr>
              <a:t>X328 - Health Care Services Review Notification and Acknowledgments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front matter section 1.11.1.2 of the notification doesn’t support the use of a URL in the PER segment.</a:t>
            </a:r>
          </a:p>
          <a:p>
            <a:r>
              <a:rPr lang="en-US" sz="1800" dirty="0">
                <a:solidFill>
                  <a:srgbClr val="21212B"/>
                </a:solidFill>
                <a:latin typeface="+mn-lt"/>
              </a:rPr>
              <a:t>Resolution: Add URL to the instructions for the notification receiver, 2000B PER, segment “The notification receiver should value this segment only if the notification source must be direct requests for additional information to a specific contact, electronic mail, facsimile, phone number, or URL”.</a:t>
            </a:r>
            <a:endParaRPr lang="en-US" sz="2400" dirty="0">
              <a:solidFill>
                <a:srgbClr val="21212B"/>
              </a:solidFill>
              <a:latin typeface="+mn-lt"/>
            </a:endParaRPr>
          </a:p>
        </p:txBody>
      </p:sp>
    </p:spTree>
    <p:extLst>
      <p:ext uri="{BB962C8B-B14F-4D97-AF65-F5344CB8AC3E}">
        <p14:creationId xmlns:p14="http://schemas.microsoft.com/office/powerpoint/2010/main" val="3417667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365</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600" dirty="0">
                <a:solidFill>
                  <a:srgbClr val="21212B"/>
                </a:solidFill>
                <a:latin typeface="+mn-lt"/>
              </a:rPr>
              <a:t>X327 – Health Care Services Review – Inquiry and Response (278)</a:t>
            </a:r>
          </a:p>
          <a:p>
            <a:r>
              <a:rPr lang="en-US" sz="1600" dirty="0">
                <a:solidFill>
                  <a:srgbClr val="21212B"/>
                </a:solidFill>
                <a:latin typeface="+mn-lt"/>
              </a:rPr>
              <a:t>Workgroup: X12N|TGB|WG10</a:t>
            </a:r>
          </a:p>
          <a:p>
            <a:r>
              <a:rPr lang="en-US" sz="1600" dirty="0">
                <a:solidFill>
                  <a:srgbClr val="21212B"/>
                </a:solidFill>
                <a:latin typeface="+mn-lt"/>
              </a:rPr>
              <a:t>Change: Implementation Guide Only</a:t>
            </a:r>
          </a:p>
          <a:p>
            <a:r>
              <a:rPr lang="en-US" sz="1600" dirty="0">
                <a:solidFill>
                  <a:srgbClr val="21212B"/>
                </a:solidFill>
                <a:latin typeface="+mn-lt"/>
              </a:rPr>
              <a:t>Summary:  The name and instructions in the front matter section 1.11.5 need to be changed so it more aligns with the looping structure.</a:t>
            </a:r>
          </a:p>
          <a:p>
            <a:pPr>
              <a:spcAft>
                <a:spcPts val="0"/>
              </a:spcAft>
            </a:pPr>
            <a:r>
              <a:rPr lang="en-US" sz="1600" dirty="0">
                <a:solidFill>
                  <a:srgbClr val="21212B"/>
                </a:solidFill>
                <a:latin typeface="+mn-lt"/>
              </a:rPr>
              <a:t>Resolution: </a:t>
            </a:r>
          </a:p>
          <a:p>
            <a:pPr lvl="1">
              <a:spcAft>
                <a:spcPts val="0"/>
              </a:spcAft>
            </a:pPr>
            <a:r>
              <a:rPr lang="en-US" sz="1500" dirty="0">
                <a:solidFill>
                  <a:srgbClr val="21212B"/>
                </a:solidFill>
              </a:rPr>
              <a:t>Change the name from “Summary Responses and Detail Responses” to “Patient Event and Service Level Responses”</a:t>
            </a:r>
          </a:p>
          <a:p>
            <a:pPr lvl="1">
              <a:spcAft>
                <a:spcPts val="0"/>
              </a:spcAft>
            </a:pPr>
            <a:r>
              <a:rPr lang="en-US" sz="1500" dirty="0">
                <a:solidFill>
                  <a:srgbClr val="21212B"/>
                </a:solidFill>
                <a:latin typeface="+mn-lt"/>
              </a:rPr>
              <a:t>Change instructions in the 3</a:t>
            </a:r>
            <a:r>
              <a:rPr lang="en-US" sz="1500" baseline="30000" dirty="0">
                <a:solidFill>
                  <a:srgbClr val="21212B"/>
                </a:solidFill>
                <a:latin typeface="+mn-lt"/>
              </a:rPr>
              <a:t>rd</a:t>
            </a:r>
            <a:r>
              <a:rPr lang="en-US" sz="1500" dirty="0">
                <a:solidFill>
                  <a:srgbClr val="21212B"/>
                </a:solidFill>
                <a:latin typeface="+mn-lt"/>
              </a:rPr>
              <a:t> paragraph to “All responses must return any applicable information about the Patient Event and Service Level data. The requester can use the review identification number returned at the Service or Patient Even level to send a follow-up inquiry to access details about the requested services.”</a:t>
            </a:r>
          </a:p>
        </p:txBody>
      </p:sp>
    </p:spTree>
    <p:extLst>
      <p:ext uri="{BB962C8B-B14F-4D97-AF65-F5344CB8AC3E}">
        <p14:creationId xmlns:p14="http://schemas.microsoft.com/office/powerpoint/2010/main" val="544768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X327 – Health Care Services Review – Inquiry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2000E HL segment note of the inquiry only supports one global inquiry and it should be increased to five.</a:t>
            </a:r>
          </a:p>
          <a:p>
            <a:pPr>
              <a:spcAft>
                <a:spcPts val="0"/>
              </a:spcAft>
            </a:pPr>
            <a:r>
              <a:rPr lang="en-US" sz="1800" dirty="0">
                <a:solidFill>
                  <a:srgbClr val="21212B"/>
                </a:solidFill>
                <a:latin typeface="+mn-lt"/>
              </a:rPr>
              <a:t>Resolution: Change the segment note number three in the 2000E HL of the inquiry to “Refer to section 1.4.2 for a description of global inquiry. Any limitations should be addressed between trading partners.”</a:t>
            </a:r>
          </a:p>
        </p:txBody>
      </p:sp>
    </p:spTree>
    <p:extLst>
      <p:ext uri="{BB962C8B-B14F-4D97-AF65-F5344CB8AC3E}">
        <p14:creationId xmlns:p14="http://schemas.microsoft.com/office/powerpoint/2010/main" val="3647155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368</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X327 – Health Care Services Review – Inquiry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segment note referring to the global inquiry in the 2000E DTP Accident Date of the inquiry should be removed.</a:t>
            </a:r>
          </a:p>
          <a:p>
            <a:pPr>
              <a:spcAft>
                <a:spcPts val="0"/>
              </a:spcAft>
            </a:pPr>
            <a:r>
              <a:rPr lang="en-US" sz="1800" dirty="0">
                <a:solidFill>
                  <a:srgbClr val="21212B"/>
                </a:solidFill>
                <a:latin typeface="+mn-lt"/>
              </a:rPr>
              <a:t>Resolution: Remove the segment note in the 2000E DTP of the inquiry “The global inquiry must value at lease one DTP segment in the Loop 2000E if the Service Date in Loop 2000F is not valued.”</a:t>
            </a:r>
          </a:p>
        </p:txBody>
      </p:sp>
    </p:spTree>
    <p:extLst>
      <p:ext uri="{BB962C8B-B14F-4D97-AF65-F5344CB8AC3E}">
        <p14:creationId xmlns:p14="http://schemas.microsoft.com/office/powerpoint/2010/main" val="2207222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369</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800" dirty="0">
                <a:solidFill>
                  <a:srgbClr val="21212B"/>
                </a:solidFill>
                <a:latin typeface="+mn-lt"/>
              </a:rPr>
              <a:t>X327 – Health Care Services Review – Inquiry and Response (278)</a:t>
            </a:r>
          </a:p>
          <a:p>
            <a:r>
              <a:rPr lang="en-US" sz="1800" dirty="0">
                <a:solidFill>
                  <a:srgbClr val="21212B"/>
                </a:solidFill>
                <a:latin typeface="+mn-lt"/>
              </a:rPr>
              <a:t>Workgroup: X12N|TGB|WG10</a:t>
            </a:r>
          </a:p>
          <a:p>
            <a:r>
              <a:rPr lang="en-US" sz="1800" dirty="0">
                <a:solidFill>
                  <a:srgbClr val="21212B"/>
                </a:solidFill>
                <a:latin typeface="+mn-lt"/>
              </a:rPr>
              <a:t>Change: Implementation Guide Only</a:t>
            </a:r>
          </a:p>
          <a:p>
            <a:r>
              <a:rPr lang="en-US" sz="1800" dirty="0">
                <a:solidFill>
                  <a:srgbClr val="21212B"/>
                </a:solidFill>
                <a:latin typeface="+mn-lt"/>
              </a:rPr>
              <a:t>Summary:  The segment note in the 2000E DTP Health Care Services Review Request Date in the inquiry referring to the global inquiry should be removed. </a:t>
            </a:r>
          </a:p>
          <a:p>
            <a:pPr>
              <a:spcAft>
                <a:spcPts val="0"/>
              </a:spcAft>
            </a:pPr>
            <a:r>
              <a:rPr lang="en-US" sz="1800" dirty="0">
                <a:solidFill>
                  <a:srgbClr val="21212B"/>
                </a:solidFill>
                <a:latin typeface="+mn-lt"/>
              </a:rPr>
              <a:t>Resolution: Remove the segment note in the 2000E DTP “A global inquiry must value at lease one DTP segment in Loop 2000E if the Service Date in Loop 2000F is not valued.”</a:t>
            </a:r>
          </a:p>
        </p:txBody>
      </p:sp>
    </p:spTree>
    <p:extLst>
      <p:ext uri="{BB962C8B-B14F-4D97-AF65-F5344CB8AC3E}">
        <p14:creationId xmlns:p14="http://schemas.microsoft.com/office/powerpoint/2010/main" val="4228007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370</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1600" dirty="0">
                <a:solidFill>
                  <a:srgbClr val="21212B"/>
                </a:solidFill>
                <a:latin typeface="+mn-lt"/>
              </a:rPr>
              <a:t>X327 – Health Care Services Review – Inquiry and Response (278)</a:t>
            </a:r>
          </a:p>
          <a:p>
            <a:r>
              <a:rPr lang="en-US" sz="1600" dirty="0">
                <a:solidFill>
                  <a:srgbClr val="21212B"/>
                </a:solidFill>
                <a:latin typeface="+mn-lt"/>
              </a:rPr>
              <a:t>Workgroup: X12N|TGB|WG10</a:t>
            </a:r>
          </a:p>
          <a:p>
            <a:r>
              <a:rPr lang="en-US" sz="1600" dirty="0">
                <a:solidFill>
                  <a:srgbClr val="21212B"/>
                </a:solidFill>
                <a:latin typeface="+mn-lt"/>
              </a:rPr>
              <a:t>Change: Implementation Guide Only</a:t>
            </a:r>
          </a:p>
          <a:p>
            <a:r>
              <a:rPr lang="en-US" sz="1600" dirty="0">
                <a:solidFill>
                  <a:srgbClr val="21212B"/>
                </a:solidFill>
                <a:latin typeface="+mn-lt"/>
              </a:rPr>
              <a:t>Summary:  The code notes in the 2000E and 2000F UM02 Health Care Services Review of the inquiry are redundant and should be removed for codes 1, 2, 4, N, R, and S.</a:t>
            </a:r>
          </a:p>
          <a:p>
            <a:r>
              <a:rPr lang="en-US" sz="1600" dirty="0">
                <a:solidFill>
                  <a:srgbClr val="21212B"/>
                </a:solidFill>
                <a:latin typeface="+mn-lt"/>
              </a:rPr>
              <a:t>Resolution: Remove the following code notes in the 2000E/2000F UM02:</a:t>
            </a:r>
          </a:p>
          <a:p>
            <a:pPr lvl="1">
              <a:spcAft>
                <a:spcPts val="0"/>
              </a:spcAft>
            </a:pPr>
            <a:r>
              <a:rPr lang="en-US" sz="1600" dirty="0">
                <a:solidFill>
                  <a:srgbClr val="21212B"/>
                </a:solidFill>
              </a:rPr>
              <a:t>1 – Use when reporting appeals of review decisions when the service required was emergency or urgent.</a:t>
            </a:r>
          </a:p>
          <a:p>
            <a:pPr lvl="1">
              <a:spcAft>
                <a:spcPts val="0"/>
              </a:spcAft>
            </a:pPr>
            <a:r>
              <a:rPr lang="en-US" sz="1600" dirty="0">
                <a:solidFill>
                  <a:srgbClr val="21212B"/>
                </a:solidFill>
                <a:latin typeface="+mn-lt"/>
              </a:rPr>
              <a:t>2 – Use when reporting appeals of review decisions when the service required </a:t>
            </a:r>
            <a:r>
              <a:rPr lang="en-US" sz="1600" dirty="0">
                <a:solidFill>
                  <a:srgbClr val="21212B"/>
                </a:solidFill>
              </a:rPr>
              <a:t>was not emergency or urgent.</a:t>
            </a:r>
          </a:p>
          <a:p>
            <a:pPr marL="0" indent="0">
              <a:buNone/>
            </a:pPr>
            <a:endParaRPr lang="en-US" sz="1600" dirty="0">
              <a:solidFill>
                <a:srgbClr val="21212B"/>
              </a:solidFill>
              <a:latin typeface="+mn-lt"/>
            </a:endParaRPr>
          </a:p>
        </p:txBody>
      </p:sp>
    </p:spTree>
    <p:extLst>
      <p:ext uri="{BB962C8B-B14F-4D97-AF65-F5344CB8AC3E}">
        <p14:creationId xmlns:p14="http://schemas.microsoft.com/office/powerpoint/2010/main" val="3530373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66A8-7DBF-FE56-580E-E8A117D4AB31}"/>
              </a:ext>
            </a:extLst>
          </p:cNvPr>
          <p:cNvSpPr>
            <a:spLocks noGrp="1"/>
          </p:cNvSpPr>
          <p:nvPr>
            <p:ph type="title"/>
          </p:nvPr>
        </p:nvSpPr>
        <p:spPr/>
        <p:txBody>
          <a:bodyPr/>
          <a:lstStyle/>
          <a:p>
            <a:r>
              <a:rPr lang="en-US" dirty="0"/>
              <a:t>MR Ballot: 370 (cont)</a:t>
            </a:r>
          </a:p>
        </p:txBody>
      </p:sp>
      <p:sp>
        <p:nvSpPr>
          <p:cNvPr id="3" name="Text Placeholder 2">
            <a:extLst>
              <a:ext uri="{FF2B5EF4-FFF2-40B4-BE49-F238E27FC236}">
                <a16:creationId xmlns:a16="http://schemas.microsoft.com/office/drawing/2014/main" id="{CEE82E51-4777-58E0-AE3A-AA583BD60B45}"/>
              </a:ext>
            </a:extLst>
          </p:cNvPr>
          <p:cNvSpPr>
            <a:spLocks noGrp="1"/>
          </p:cNvSpPr>
          <p:nvPr>
            <p:ph type="body" idx="1"/>
          </p:nvPr>
        </p:nvSpPr>
        <p:spPr/>
        <p:txBody>
          <a:bodyPr/>
          <a:lstStyle/>
          <a:p>
            <a:pPr lvl="1">
              <a:spcAft>
                <a:spcPts val="0"/>
              </a:spcAft>
            </a:pPr>
            <a:r>
              <a:rPr lang="en-US" sz="1600" dirty="0">
                <a:solidFill>
                  <a:srgbClr val="21212B"/>
                </a:solidFill>
                <a:latin typeface="+mn-lt"/>
              </a:rPr>
              <a:t>4 – Use when requesting additional service units and/or the duration of time for a prior approved service.</a:t>
            </a:r>
          </a:p>
          <a:p>
            <a:pPr lvl="1">
              <a:spcAft>
                <a:spcPts val="0"/>
              </a:spcAft>
            </a:pPr>
            <a:r>
              <a:rPr lang="en-US" sz="1600" dirty="0">
                <a:solidFill>
                  <a:srgbClr val="21212B"/>
                </a:solidFill>
              </a:rPr>
              <a:t>N – Use when requesting the UMO to reconsider a previously denied referral or certification.</a:t>
            </a:r>
          </a:p>
          <a:p>
            <a:pPr lvl="1">
              <a:spcAft>
                <a:spcPts val="0"/>
              </a:spcAft>
            </a:pPr>
            <a:r>
              <a:rPr lang="en-US" sz="1600" dirty="0">
                <a:solidFill>
                  <a:srgbClr val="21212B"/>
                </a:solidFill>
                <a:latin typeface="+mn-lt"/>
              </a:rPr>
              <a:t>R – Use when various services, such as physical therapy, spinal manipulation, and allergy treatment, have both a delivery pattern and a time spa</a:t>
            </a:r>
            <a:r>
              <a:rPr lang="en-US" sz="1600" dirty="0">
                <a:solidFill>
                  <a:srgbClr val="21212B"/>
                </a:solidFill>
              </a:rPr>
              <a:t>n of authorization. Many UMOs place time limits – as in will not authorize anything for more than 30 days at a time. For example, blanket authorization for allergy treatments as required for 30 days. At the end of the 30 days, the provider must request to renew the certification – not extend it – because the UMO authorizes for 30-day intervals, one interval at a time.</a:t>
            </a:r>
          </a:p>
          <a:p>
            <a:pPr lvl="1">
              <a:spcAft>
                <a:spcPts val="0"/>
              </a:spcAft>
            </a:pPr>
            <a:r>
              <a:rPr lang="en-US" sz="1600" dirty="0">
                <a:solidFill>
                  <a:srgbClr val="21212B"/>
                </a:solidFill>
                <a:latin typeface="+mn-lt"/>
              </a:rPr>
              <a:t>S- Use </a:t>
            </a:r>
            <a:r>
              <a:rPr lang="en-US" sz="1600" dirty="0">
                <a:solidFill>
                  <a:srgbClr val="21212B"/>
                </a:solidFill>
              </a:rPr>
              <a:t>when changing the specifics of a previously submitted request for which services have not been rendered. </a:t>
            </a:r>
            <a:endParaRPr lang="en-US" sz="1600" dirty="0">
              <a:solidFill>
                <a:srgbClr val="21212B"/>
              </a:solidFill>
              <a:latin typeface="+mn-lt"/>
            </a:endParaRPr>
          </a:p>
          <a:p>
            <a:endParaRPr lang="en-US" dirty="0"/>
          </a:p>
        </p:txBody>
      </p:sp>
    </p:spTree>
    <p:extLst>
      <p:ext uri="{BB962C8B-B14F-4D97-AF65-F5344CB8AC3E}">
        <p14:creationId xmlns:p14="http://schemas.microsoft.com/office/powerpoint/2010/main" val="2358492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371</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865117"/>
            <a:ext cx="5863389" cy="4926598"/>
          </a:xfrm>
        </p:spPr>
        <p:txBody>
          <a:bodyPr/>
          <a:lstStyle/>
          <a:p>
            <a:r>
              <a:rPr lang="en-US" sz="1700" dirty="0">
                <a:solidFill>
                  <a:srgbClr val="21212B"/>
                </a:solidFill>
                <a:latin typeface="+mn-lt"/>
              </a:rPr>
              <a:t>X327 – Health Care Services Review – Inquiry and Response (278)</a:t>
            </a:r>
          </a:p>
          <a:p>
            <a:r>
              <a:rPr lang="en-US" sz="1700" dirty="0">
                <a:solidFill>
                  <a:srgbClr val="21212B"/>
                </a:solidFill>
                <a:latin typeface="+mn-lt"/>
              </a:rPr>
              <a:t>Workgroup: X12N|TGB|WG10</a:t>
            </a:r>
          </a:p>
          <a:p>
            <a:r>
              <a:rPr lang="en-US" sz="1700" dirty="0">
                <a:solidFill>
                  <a:srgbClr val="21212B"/>
                </a:solidFill>
                <a:latin typeface="+mn-lt"/>
              </a:rPr>
              <a:t>Change: Implementation Guide Only</a:t>
            </a:r>
          </a:p>
          <a:p>
            <a:r>
              <a:rPr lang="en-US" sz="1700" dirty="0">
                <a:solidFill>
                  <a:srgbClr val="21212B"/>
                </a:solidFill>
                <a:latin typeface="+mn-lt"/>
              </a:rPr>
              <a:t>Summary:  Remove a portion of the situational rule in the 2000F UM03 of the inquiry that references the other locations in the transaction set.</a:t>
            </a:r>
          </a:p>
          <a:p>
            <a:r>
              <a:rPr lang="en-US" sz="1700" dirty="0">
                <a:solidFill>
                  <a:srgbClr val="21212B"/>
                </a:solidFill>
                <a:latin typeface="+mn-lt"/>
              </a:rPr>
              <a:t>Resolution:  Changed the situational rule in the 2000F UM03 of the inquiry to “Required when the requester needs to limit the inquiry to authorizations for a specific service type at the service loop, ad the service type is different from the UM03 value at the Patient Event level (Loop 2000E). If not required by this implementation guide, do not send.”</a:t>
            </a:r>
            <a:endParaRPr lang="en-US" sz="1700" dirty="0">
              <a:solidFill>
                <a:srgbClr val="21212B"/>
              </a:solidFill>
            </a:endParaRPr>
          </a:p>
          <a:p>
            <a:pPr marL="0" indent="0">
              <a:buNone/>
            </a:pPr>
            <a:endParaRPr lang="en-US" sz="1600" dirty="0">
              <a:solidFill>
                <a:srgbClr val="21212B"/>
              </a:solidFill>
              <a:latin typeface="+mn-lt"/>
            </a:endParaRPr>
          </a:p>
        </p:txBody>
      </p:sp>
    </p:spTree>
    <p:extLst>
      <p:ext uri="{BB962C8B-B14F-4D97-AF65-F5344CB8AC3E}">
        <p14:creationId xmlns:p14="http://schemas.microsoft.com/office/powerpoint/2010/main" val="79842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373</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1800" dirty="0">
                <a:solidFill>
                  <a:srgbClr val="21212B"/>
                </a:solidFill>
                <a:latin typeface="+mn-lt"/>
              </a:rPr>
              <a:t>Implementation Guides</a:t>
            </a:r>
          </a:p>
          <a:p>
            <a:pPr lvl="1">
              <a:spcAft>
                <a:spcPts val="0"/>
              </a:spcAft>
            </a:pPr>
            <a:r>
              <a:rPr lang="en-US" sz="1500" dirty="0">
                <a:solidFill>
                  <a:srgbClr val="21212B"/>
                </a:solidFill>
                <a:latin typeface="+mn-lt"/>
              </a:rPr>
              <a:t>X298 – </a:t>
            </a:r>
            <a:r>
              <a:rPr lang="en-US" sz="1500" dirty="0">
                <a:solidFill>
                  <a:srgbClr val="21212B"/>
                </a:solidFill>
              </a:rPr>
              <a:t>Post-adjudicated Claims Data Reporting: Professional (837)</a:t>
            </a:r>
          </a:p>
          <a:p>
            <a:pPr lvl="1">
              <a:spcAft>
                <a:spcPts val="0"/>
              </a:spcAft>
            </a:pPr>
            <a:r>
              <a:rPr lang="en-US" sz="1500" dirty="0">
                <a:solidFill>
                  <a:srgbClr val="21212B"/>
                </a:solidFill>
                <a:latin typeface="+mn-lt"/>
              </a:rPr>
              <a:t>X299 - </a:t>
            </a:r>
            <a:r>
              <a:rPr lang="en-US" sz="1500" dirty="0">
                <a:solidFill>
                  <a:srgbClr val="21212B"/>
                </a:solidFill>
              </a:rPr>
              <a:t>Post-adjudicated Claims Data Reporting: Institutional (837)</a:t>
            </a:r>
          </a:p>
          <a:p>
            <a:pPr lvl="1">
              <a:spcAft>
                <a:spcPts val="0"/>
              </a:spcAft>
            </a:pPr>
            <a:r>
              <a:rPr lang="en-US" sz="1500" dirty="0">
                <a:solidFill>
                  <a:srgbClr val="21212B"/>
                </a:solidFill>
              </a:rPr>
              <a:t>X300 - Post-adjudicated Claims Data Reporting: Dental (837)</a:t>
            </a:r>
          </a:p>
          <a:p>
            <a:pPr marL="429070" lvl="1" indent="0">
              <a:spcAft>
                <a:spcPts val="0"/>
              </a:spcAft>
              <a:buNone/>
            </a:pPr>
            <a:endParaRPr lang="en-US" sz="1500" dirty="0">
              <a:solidFill>
                <a:srgbClr val="21212B"/>
              </a:solidFill>
              <a:latin typeface="+mn-lt"/>
            </a:endParaRPr>
          </a:p>
          <a:p>
            <a:r>
              <a:rPr lang="en-US" sz="1800" dirty="0">
                <a:solidFill>
                  <a:srgbClr val="21212B"/>
                </a:solidFill>
                <a:latin typeface="+mn-lt"/>
              </a:rPr>
              <a:t>Workgroup: X12N|TGB|WG22</a:t>
            </a:r>
          </a:p>
          <a:p>
            <a:r>
              <a:rPr lang="en-US" sz="1800" dirty="0">
                <a:solidFill>
                  <a:srgbClr val="21212B"/>
                </a:solidFill>
                <a:latin typeface="+mn-lt"/>
              </a:rPr>
              <a:t>Change: Implementation Guide Only</a:t>
            </a:r>
          </a:p>
          <a:p>
            <a:r>
              <a:rPr lang="en-US" sz="1800" dirty="0">
                <a:solidFill>
                  <a:srgbClr val="21212B"/>
                </a:solidFill>
                <a:latin typeface="+mn-lt"/>
              </a:rPr>
              <a:t>Summary: </a:t>
            </a:r>
            <a:r>
              <a:rPr lang="en-US" sz="1800" dirty="0">
                <a:solidFill>
                  <a:srgbClr val="000000"/>
                </a:solidFill>
                <a:latin typeface="+mn-lt"/>
              </a:rPr>
              <a:t>Request to revise the code note for the shared note in the PACDR guides for qualifier G2 in the provider loops. </a:t>
            </a:r>
          </a:p>
          <a:p>
            <a:r>
              <a:rPr lang="en-US" sz="1800" dirty="0">
                <a:solidFill>
                  <a:srgbClr val="21212B"/>
                </a:solidFill>
                <a:latin typeface="+mn-lt"/>
              </a:rPr>
              <a:t>Resolution: Code note for G2 revised to state: “This code designates a proprietary provider number for the submitting payer in the Payer Name loop, Loop ID 2330A. </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2445712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374</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PACDR Guides</a:t>
            </a:r>
          </a:p>
          <a:p>
            <a:pPr lvl="1">
              <a:spcAft>
                <a:spcPts val="0"/>
              </a:spcAft>
            </a:pPr>
            <a:r>
              <a:rPr lang="en-US" sz="1600" dirty="0">
                <a:solidFill>
                  <a:srgbClr val="21212B"/>
                </a:solidFill>
                <a:latin typeface="+mn-lt"/>
              </a:rPr>
              <a:t>X298 – </a:t>
            </a:r>
            <a:r>
              <a:rPr lang="en-US" sz="1600" dirty="0">
                <a:solidFill>
                  <a:srgbClr val="21212B"/>
                </a:solidFill>
              </a:rPr>
              <a:t>Post-adjudicated Claims Data Reporting: Professional (837)</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2000" dirty="0">
                <a:solidFill>
                  <a:srgbClr val="000000"/>
                </a:solidFill>
                <a:latin typeface="+mn-lt"/>
              </a:rPr>
              <a:t>Revise the situational rule in the 2430 SVD of the PACDR guides to reference the 2320A and 2320B loops.</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1338849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FDE1-ACAD-CF4A-852D-A58F232A77B8}"/>
              </a:ext>
            </a:extLst>
          </p:cNvPr>
          <p:cNvSpPr>
            <a:spLocks noGrp="1"/>
          </p:cNvSpPr>
          <p:nvPr>
            <p:ph type="title"/>
          </p:nvPr>
        </p:nvSpPr>
        <p:spPr/>
        <p:txBody>
          <a:bodyPr/>
          <a:lstStyle/>
          <a:p>
            <a:r>
              <a:rPr lang="en-US" dirty="0"/>
              <a:t>Standing Meeting Logistics </a:t>
            </a:r>
          </a:p>
        </p:txBody>
      </p:sp>
      <p:sp>
        <p:nvSpPr>
          <p:cNvPr id="3" name="Text Placeholder 2">
            <a:extLst>
              <a:ext uri="{FF2B5EF4-FFF2-40B4-BE49-F238E27FC236}">
                <a16:creationId xmlns:a16="http://schemas.microsoft.com/office/drawing/2014/main" id="{BBE2F253-B0B2-964B-B239-C802CA557B30}"/>
              </a:ext>
            </a:extLst>
          </p:cNvPr>
          <p:cNvSpPr>
            <a:spLocks noGrp="1"/>
          </p:cNvSpPr>
          <p:nvPr>
            <p:ph type="body" idx="1"/>
          </p:nvPr>
        </p:nvSpPr>
        <p:spPr/>
        <p:txBody>
          <a:bodyPr/>
          <a:lstStyle/>
          <a:p>
            <a:r>
              <a:rPr lang="en-US" dirty="0"/>
              <a:t>Room Block</a:t>
            </a:r>
          </a:p>
          <a:p>
            <a:pPr lvl="1"/>
            <a:r>
              <a:rPr lang="en-US" sz="1500" dirty="0">
                <a:latin typeface="Calibri" panose="020F0502020204030204" pitchFamily="34" charset="0"/>
                <a:cs typeface="Calibri" panose="020F0502020204030204" pitchFamily="34" charset="0"/>
              </a:rPr>
              <a:t>Please reach out to </a:t>
            </a:r>
            <a:r>
              <a:rPr lang="en-US" sz="15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support@x12.org</a:t>
            </a:r>
            <a:r>
              <a:rPr lang="en-US" sz="1500" dirty="0">
                <a:latin typeface="Calibri" panose="020F0502020204030204" pitchFamily="34" charset="0"/>
                <a:cs typeface="Calibri" panose="020F0502020204030204" pitchFamily="34" charset="0"/>
              </a:rPr>
              <a:t>,  </a:t>
            </a:r>
            <a:r>
              <a:rPr lang="en-US" sz="15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meetings@x12.org</a:t>
            </a:r>
            <a:r>
              <a:rPr lang="en-US" sz="1500" dirty="0">
                <a:latin typeface="Calibri" panose="020F0502020204030204" pitchFamily="34" charset="0"/>
                <a:cs typeface="Calibri" panose="020F0502020204030204" pitchFamily="34" charset="0"/>
              </a:rPr>
              <a:t>, or go to the registration desk if you booked the hotel through your company or another entity </a:t>
            </a:r>
            <a:endParaRPr lang="en-US" dirty="0"/>
          </a:p>
          <a:p>
            <a:pPr>
              <a:lnSpc>
                <a:spcPct val="100000"/>
              </a:lnSpc>
            </a:pPr>
            <a:r>
              <a:rPr lang="en-US" i="0" dirty="0"/>
              <a:t>Task and work group report outs</a:t>
            </a:r>
          </a:p>
          <a:p>
            <a:pPr lvl="1">
              <a:lnSpc>
                <a:spcPct val="100000"/>
              </a:lnSpc>
            </a:pPr>
            <a:r>
              <a:rPr lang="en-US" sz="1500" dirty="0"/>
              <a:t>Due Wednesday, 10/4, by 5PM ET</a:t>
            </a:r>
          </a:p>
          <a:p>
            <a:pPr>
              <a:lnSpc>
                <a:spcPct val="100000"/>
              </a:lnSpc>
            </a:pPr>
            <a:r>
              <a:rPr lang="en-US" sz="1900" dirty="0"/>
              <a:t>Standing meeting minutes</a:t>
            </a:r>
          </a:p>
          <a:p>
            <a:pPr lvl="1">
              <a:lnSpc>
                <a:spcPct val="100000"/>
              </a:lnSpc>
            </a:pPr>
            <a:r>
              <a:rPr lang="en-US" sz="1700" dirty="0"/>
              <a:t>Draft 10/13</a:t>
            </a:r>
          </a:p>
          <a:p>
            <a:pPr lvl="1">
              <a:lnSpc>
                <a:spcPct val="100000"/>
              </a:lnSpc>
            </a:pPr>
            <a:r>
              <a:rPr lang="en-US" sz="1700" dirty="0"/>
              <a:t>Post in the workgroup iMeet space for review and approval by the constituents – 7 days – 10/13-10/20</a:t>
            </a:r>
          </a:p>
          <a:p>
            <a:pPr marL="1200150" lvl="2" indent="-285750">
              <a:lnSpc>
                <a:spcPct val="100000"/>
              </a:lnSpc>
              <a:spcBef>
                <a:spcPts val="0"/>
              </a:spcBef>
              <a:buFont typeface="Wingdings" panose="05000000000000000000" pitchFamily="2" charset="2"/>
              <a:buChar char="§"/>
            </a:pPr>
            <a:r>
              <a:rPr lang="en-US" sz="1700" dirty="0"/>
              <a:t>If no one comments in the 7 days, then the minutes are approved</a:t>
            </a:r>
          </a:p>
          <a:p>
            <a:pPr lvl="1">
              <a:lnSpc>
                <a:spcPct val="100000"/>
              </a:lnSpc>
            </a:pPr>
            <a:r>
              <a:rPr lang="en-US" sz="1700" dirty="0"/>
              <a:t>Final 10/27</a:t>
            </a:r>
          </a:p>
          <a:p>
            <a:pPr marL="446088" lvl="1" indent="0">
              <a:lnSpc>
                <a:spcPct val="100000"/>
              </a:lnSpc>
              <a:buNone/>
            </a:pP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88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F78D-A4DD-ABB1-DACF-7FA8E5E4DD6D}"/>
              </a:ext>
            </a:extLst>
          </p:cNvPr>
          <p:cNvSpPr>
            <a:spLocks noGrp="1"/>
          </p:cNvSpPr>
          <p:nvPr>
            <p:ph type="title"/>
          </p:nvPr>
        </p:nvSpPr>
        <p:spPr/>
        <p:txBody>
          <a:bodyPr/>
          <a:lstStyle/>
          <a:p>
            <a:r>
              <a:rPr lang="en-US" dirty="0"/>
              <a:t>MR Ballot: 374 (cont)</a:t>
            </a:r>
          </a:p>
        </p:txBody>
      </p:sp>
      <p:sp>
        <p:nvSpPr>
          <p:cNvPr id="3" name="Text Placeholder 2">
            <a:extLst>
              <a:ext uri="{FF2B5EF4-FFF2-40B4-BE49-F238E27FC236}">
                <a16:creationId xmlns:a16="http://schemas.microsoft.com/office/drawing/2014/main" id="{D31CA3C8-4F6A-3E7D-A49B-906F92DBC48F}"/>
              </a:ext>
            </a:extLst>
          </p:cNvPr>
          <p:cNvSpPr>
            <a:spLocks noGrp="1"/>
          </p:cNvSpPr>
          <p:nvPr>
            <p:ph type="body" idx="1"/>
          </p:nvPr>
        </p:nvSpPr>
        <p:spPr/>
        <p:txBody>
          <a:bodyPr/>
          <a:lstStyle/>
          <a:p>
            <a:r>
              <a:rPr lang="en-US" sz="2400" dirty="0">
                <a:solidFill>
                  <a:srgbClr val="21212B"/>
                </a:solidFill>
                <a:latin typeface="+mn-lt"/>
              </a:rPr>
              <a:t>Resolution:  Situational revised to: Required when the payer referenced in the SVD01 is equal to the 2320A SBR01 and an 835 sent to the provider would have included service line detail. OR  Required when the payer referenced in SVD01 is equal to the 2320B SBR01 and the data was present on the provider submitted claim. If not required by this implementation guide, do not send.</a:t>
            </a:r>
          </a:p>
          <a:p>
            <a:pPr marL="0" indent="0">
              <a:buNone/>
            </a:pPr>
            <a:endParaRPr lang="en-US" dirty="0"/>
          </a:p>
        </p:txBody>
      </p:sp>
    </p:spTree>
    <p:extLst>
      <p:ext uri="{BB962C8B-B14F-4D97-AF65-F5344CB8AC3E}">
        <p14:creationId xmlns:p14="http://schemas.microsoft.com/office/powerpoint/2010/main" val="646465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384</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347154" y="1016466"/>
            <a:ext cx="6137710" cy="4926598"/>
          </a:xfrm>
        </p:spPr>
        <p:txBody>
          <a:bodyPr/>
          <a:lstStyle/>
          <a:p>
            <a:pPr>
              <a:spcAft>
                <a:spcPts val="0"/>
              </a:spcAft>
            </a:pPr>
            <a:r>
              <a:rPr lang="en-US" sz="2000" dirty="0">
                <a:solidFill>
                  <a:srgbClr val="21212B"/>
                </a:solidFill>
                <a:latin typeface="+mn-lt"/>
              </a:rPr>
              <a:t>Implementation Guides</a:t>
            </a:r>
          </a:p>
          <a:p>
            <a:pPr lvl="1">
              <a:spcAft>
                <a:spcPts val="0"/>
              </a:spcAft>
            </a:pPr>
            <a:r>
              <a:rPr lang="en-US" sz="1600" dirty="0">
                <a:solidFill>
                  <a:srgbClr val="21212B"/>
                </a:solidFill>
                <a:latin typeface="+mn-lt"/>
              </a:rPr>
              <a:t>X298 – </a:t>
            </a:r>
            <a:r>
              <a:rPr lang="en-US" sz="1600" dirty="0">
                <a:solidFill>
                  <a:srgbClr val="21212B"/>
                </a:solidFill>
              </a:rPr>
              <a:t>Post-adjudicated Claims Data Reporting: Professional (837)</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2000" dirty="0">
                <a:solidFill>
                  <a:srgbClr val="000000"/>
                </a:solidFill>
                <a:latin typeface="+mn-lt"/>
              </a:rPr>
              <a:t>The 2010BA Subscriber Social Security Number and the 2010CA Patient Social Security number are required but the individual may not have an SSN.</a:t>
            </a:r>
          </a:p>
          <a:p>
            <a:r>
              <a:rPr lang="en-US" sz="2000" dirty="0">
                <a:solidFill>
                  <a:srgbClr val="000000"/>
                </a:solidFill>
                <a:latin typeface="+mn-lt"/>
              </a:rPr>
              <a:t>Resolution: Add the code qualifier TI – Individual Taxpayer’s Identification Number (ITIN) to the 2010BA and 2010CA NM108 in the PACDR guides.</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2295645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386</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839353"/>
            <a:ext cx="5863389" cy="4926598"/>
          </a:xfrm>
        </p:spPr>
        <p:txBody>
          <a:bodyPr/>
          <a:lstStyle/>
          <a:p>
            <a:pPr>
              <a:spcAft>
                <a:spcPts val="0"/>
              </a:spcAft>
            </a:pPr>
            <a:r>
              <a:rPr lang="en-US" sz="1800" dirty="0">
                <a:solidFill>
                  <a:srgbClr val="21212B"/>
                </a:solidFill>
                <a:latin typeface="+mn-lt"/>
              </a:rPr>
              <a:t>Implementation Guides</a:t>
            </a:r>
          </a:p>
          <a:p>
            <a:pPr lvl="1">
              <a:spcAft>
                <a:spcPts val="0"/>
              </a:spcAft>
            </a:pPr>
            <a:r>
              <a:rPr lang="en-US" sz="1600" dirty="0">
                <a:solidFill>
                  <a:srgbClr val="21212B"/>
                </a:solidFill>
                <a:latin typeface="+mn-lt"/>
              </a:rPr>
              <a:t>X298 – </a:t>
            </a:r>
            <a:r>
              <a:rPr lang="en-US" sz="1600" dirty="0">
                <a:solidFill>
                  <a:srgbClr val="21212B"/>
                </a:solidFill>
              </a:rPr>
              <a:t>Post-adjudicated Claims Data Reporting: Professional (837)</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1800" dirty="0">
                <a:solidFill>
                  <a:srgbClr val="21212B"/>
                </a:solidFill>
                <a:latin typeface="+mn-lt"/>
              </a:rPr>
              <a:t>Workgroup: X12N|TGB|WG22</a:t>
            </a:r>
          </a:p>
          <a:p>
            <a:r>
              <a:rPr lang="en-US" sz="1800" dirty="0">
                <a:solidFill>
                  <a:srgbClr val="21212B"/>
                </a:solidFill>
                <a:latin typeface="+mn-lt"/>
              </a:rPr>
              <a:t>Change: Implementation Guide Only</a:t>
            </a:r>
          </a:p>
          <a:p>
            <a:r>
              <a:rPr lang="en-US" sz="1800" dirty="0">
                <a:solidFill>
                  <a:srgbClr val="21212B"/>
                </a:solidFill>
                <a:latin typeface="+mn-lt"/>
              </a:rPr>
              <a:t>Summary: The 2300 CLM06, CLM07, CLM08, CLM09, and CLM20 should include notes that explain the intended data, like CLM05-03.</a:t>
            </a:r>
          </a:p>
          <a:p>
            <a:r>
              <a:rPr lang="en-US" sz="1800" dirty="0">
                <a:solidFill>
                  <a:srgbClr val="21212B"/>
                </a:solidFill>
                <a:latin typeface="+mn-lt"/>
              </a:rPr>
              <a:t>Resolution: </a:t>
            </a:r>
            <a:endParaRPr lang="en-US" sz="1800" dirty="0">
              <a:solidFill>
                <a:srgbClr val="000000"/>
              </a:solidFill>
              <a:latin typeface="+mn-lt"/>
            </a:endParaRP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BA2DC2E0-B88F-94EB-7279-191AD5514858}"/>
              </a:ext>
            </a:extLst>
          </p:cNvPr>
          <p:cNvGraphicFramePr>
            <a:graphicFrameLocks noChangeAspect="1"/>
          </p:cNvGraphicFramePr>
          <p:nvPr>
            <p:extLst>
              <p:ext uri="{D42A27DB-BD31-4B8C-83A1-F6EECF244321}">
                <p14:modId xmlns:p14="http://schemas.microsoft.com/office/powerpoint/2010/main" val="3525110534"/>
              </p:ext>
            </p:extLst>
          </p:nvPr>
        </p:nvGraphicFramePr>
        <p:xfrm>
          <a:off x="7621712" y="5723835"/>
          <a:ext cx="1285982" cy="1134165"/>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BA2DC2E0-B88F-94EB-7279-191AD5514858}"/>
                          </a:ext>
                        </a:extLst>
                      </p:cNvPr>
                      <p:cNvPicPr/>
                      <p:nvPr/>
                    </p:nvPicPr>
                    <p:blipFill>
                      <a:blip r:embed="rId3"/>
                      <a:stretch>
                        <a:fillRect/>
                      </a:stretch>
                    </p:blipFill>
                    <p:spPr>
                      <a:xfrm>
                        <a:off x="7621712" y="5723835"/>
                        <a:ext cx="1285982" cy="1134165"/>
                      </a:xfrm>
                      <a:prstGeom prst="rect">
                        <a:avLst/>
                      </a:prstGeom>
                    </p:spPr>
                  </p:pic>
                </p:oleObj>
              </mc:Fallback>
            </mc:AlternateContent>
          </a:graphicData>
        </a:graphic>
      </p:graphicFrame>
    </p:spTree>
    <p:extLst>
      <p:ext uri="{BB962C8B-B14F-4D97-AF65-F5344CB8AC3E}">
        <p14:creationId xmlns:p14="http://schemas.microsoft.com/office/powerpoint/2010/main" val="4169475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387</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839353"/>
            <a:ext cx="5863389" cy="4926598"/>
          </a:xfrm>
        </p:spPr>
        <p:txBody>
          <a:bodyPr/>
          <a:lstStyle/>
          <a:p>
            <a:pPr>
              <a:spcAft>
                <a:spcPts val="0"/>
              </a:spcAft>
            </a:pPr>
            <a:r>
              <a:rPr lang="en-US" sz="1800" dirty="0">
                <a:solidFill>
                  <a:srgbClr val="21212B"/>
                </a:solidFill>
                <a:latin typeface="+mn-lt"/>
              </a:rPr>
              <a:t>Implementation Guides</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1800" dirty="0">
                <a:solidFill>
                  <a:srgbClr val="21212B"/>
                </a:solidFill>
                <a:latin typeface="+mn-lt"/>
              </a:rPr>
              <a:t>Workgroup: X12N|TGB|WG22</a:t>
            </a:r>
          </a:p>
          <a:p>
            <a:r>
              <a:rPr lang="en-US" sz="1800" dirty="0">
                <a:solidFill>
                  <a:srgbClr val="21212B"/>
                </a:solidFill>
                <a:latin typeface="+mn-lt"/>
              </a:rPr>
              <a:t>Change: Implementation Guide Only</a:t>
            </a:r>
          </a:p>
          <a:p>
            <a:r>
              <a:rPr lang="en-US" sz="1800" dirty="0">
                <a:solidFill>
                  <a:srgbClr val="21212B"/>
                </a:solidFill>
                <a:latin typeface="+mn-lt"/>
              </a:rPr>
              <a:t>Summary:  The code notes for the 2310A NM101 (X299), an 2310E and 2420C NM101 (X300) should be removed as they are not needed.</a:t>
            </a:r>
          </a:p>
          <a:p>
            <a:pPr>
              <a:spcAft>
                <a:spcPts val="0"/>
              </a:spcAft>
            </a:pPr>
            <a:r>
              <a:rPr lang="en-US" sz="1800" dirty="0">
                <a:solidFill>
                  <a:srgbClr val="21212B"/>
                </a:solidFill>
                <a:latin typeface="+mn-lt"/>
              </a:rPr>
              <a:t>Resolution:  Removing the following code notes:</a:t>
            </a:r>
          </a:p>
          <a:p>
            <a:pPr lvl="1">
              <a:spcAft>
                <a:spcPts val="0"/>
              </a:spcAft>
            </a:pPr>
            <a:r>
              <a:rPr lang="en-US" sz="1600" dirty="0">
                <a:solidFill>
                  <a:srgbClr val="21212B"/>
                </a:solidFill>
              </a:rPr>
              <a:t>X299 - When used, the term physician is any type of provider filling this role </a:t>
            </a:r>
          </a:p>
          <a:p>
            <a:pPr lvl="1">
              <a:spcAft>
                <a:spcPts val="0"/>
              </a:spcAft>
            </a:pPr>
            <a:r>
              <a:rPr lang="en-US" sz="1600" dirty="0">
                <a:solidFill>
                  <a:srgbClr val="21212B"/>
                </a:solidFill>
                <a:latin typeface="+mn-lt"/>
              </a:rPr>
              <a:t>X300 – </a:t>
            </a:r>
            <a:r>
              <a:rPr lang="en-US" sz="1600" dirty="0">
                <a:solidFill>
                  <a:srgbClr val="21212B"/>
                </a:solidFill>
              </a:rPr>
              <a:t>Use this code for the supervising dentist or physician.</a:t>
            </a:r>
            <a:endParaRPr lang="en-US" sz="1600" dirty="0">
              <a:solidFill>
                <a:srgbClr val="000000"/>
              </a:solidFill>
              <a:latin typeface="+mn-lt"/>
            </a:endParaRP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3251948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393</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839353"/>
            <a:ext cx="5863389" cy="4926598"/>
          </a:xfrm>
        </p:spPr>
        <p:txBody>
          <a:bodyPr/>
          <a:lstStyle/>
          <a:p>
            <a:pPr>
              <a:spcAft>
                <a:spcPts val="0"/>
              </a:spcAft>
            </a:pPr>
            <a:r>
              <a:rPr lang="en-US" sz="2000" dirty="0">
                <a:solidFill>
                  <a:srgbClr val="21212B"/>
                </a:solidFill>
                <a:latin typeface="+mn-lt"/>
              </a:rPr>
              <a:t>Implementation Guides</a:t>
            </a:r>
          </a:p>
          <a:p>
            <a:pPr lvl="1">
              <a:spcAft>
                <a:spcPts val="0"/>
              </a:spcAft>
            </a:pPr>
            <a:r>
              <a:rPr lang="en-US" sz="1600" dirty="0">
                <a:solidFill>
                  <a:srgbClr val="21212B"/>
                </a:solidFill>
                <a:latin typeface="+mn-lt"/>
              </a:rPr>
              <a:t>X298 – </a:t>
            </a:r>
            <a:r>
              <a:rPr lang="en-US" sz="1600" dirty="0">
                <a:solidFill>
                  <a:srgbClr val="21212B"/>
                </a:solidFill>
              </a:rPr>
              <a:t>Post-adjudicated Claims Data Reporting: Professional (837)</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2000" dirty="0">
                <a:solidFill>
                  <a:srgbClr val="21212B"/>
                </a:solidFill>
                <a:latin typeface="+mn-lt"/>
              </a:rPr>
              <a:t>Workgroup: X12N|TGB|WG22</a:t>
            </a:r>
          </a:p>
          <a:p>
            <a:r>
              <a:rPr lang="en-US" sz="2000" dirty="0">
                <a:solidFill>
                  <a:srgbClr val="21212B"/>
                </a:solidFill>
                <a:latin typeface="+mn-lt"/>
              </a:rPr>
              <a:t>Change: Implementation Guide Only</a:t>
            </a:r>
          </a:p>
          <a:p>
            <a:r>
              <a:rPr lang="en-US" sz="2000" dirty="0">
                <a:solidFill>
                  <a:srgbClr val="21212B"/>
                </a:solidFill>
                <a:latin typeface="+mn-lt"/>
              </a:rPr>
              <a:t>Summary: The 2330A and 2330BA DTP segment and industry names need to match. </a:t>
            </a:r>
            <a:endParaRPr lang="en-US" sz="16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383827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0045-08B5-592E-D816-AC43330066CD}"/>
              </a:ext>
            </a:extLst>
          </p:cNvPr>
          <p:cNvSpPr>
            <a:spLocks noGrp="1"/>
          </p:cNvSpPr>
          <p:nvPr>
            <p:ph type="title"/>
          </p:nvPr>
        </p:nvSpPr>
        <p:spPr/>
        <p:txBody>
          <a:bodyPr/>
          <a:lstStyle/>
          <a:p>
            <a:r>
              <a:rPr lang="en-US" dirty="0"/>
              <a:t>MR Ballot: 393 (cont)</a:t>
            </a:r>
          </a:p>
        </p:txBody>
      </p:sp>
      <p:sp>
        <p:nvSpPr>
          <p:cNvPr id="3" name="Text Placeholder 2">
            <a:extLst>
              <a:ext uri="{FF2B5EF4-FFF2-40B4-BE49-F238E27FC236}">
                <a16:creationId xmlns:a16="http://schemas.microsoft.com/office/drawing/2014/main" id="{A227A7D1-6E9D-B94F-46D5-A31A1191C71A}"/>
              </a:ext>
            </a:extLst>
          </p:cNvPr>
          <p:cNvSpPr>
            <a:spLocks noGrp="1"/>
          </p:cNvSpPr>
          <p:nvPr>
            <p:ph type="body" idx="1"/>
          </p:nvPr>
        </p:nvSpPr>
        <p:spPr/>
        <p:txBody>
          <a:bodyPr/>
          <a:lstStyle/>
          <a:p>
            <a:r>
              <a:rPr lang="en-US" dirty="0"/>
              <a:t>Resolution: Segment and industry names changed</a:t>
            </a:r>
          </a:p>
          <a:p>
            <a:pPr lvl="1"/>
            <a:r>
              <a:rPr lang="en-US" dirty="0"/>
              <a:t>2330A DTP segment name – “Adjudication or  Payment Date”</a:t>
            </a:r>
          </a:p>
          <a:p>
            <a:pPr lvl="1"/>
            <a:r>
              <a:rPr lang="en-US" dirty="0"/>
              <a:t>2330BA DTP segment name – “Payment Effective Date</a:t>
            </a:r>
          </a:p>
          <a:p>
            <a:pPr lvl="1"/>
            <a:r>
              <a:rPr lang="en-US" dirty="0"/>
              <a:t>2330BA industry name – “Payment Effective Date”</a:t>
            </a:r>
          </a:p>
        </p:txBody>
      </p:sp>
    </p:spTree>
    <p:extLst>
      <p:ext uri="{BB962C8B-B14F-4D97-AF65-F5344CB8AC3E}">
        <p14:creationId xmlns:p14="http://schemas.microsoft.com/office/powerpoint/2010/main" val="372658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395</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1116755"/>
            <a:ext cx="5863389" cy="4926598"/>
          </a:xfrm>
        </p:spPr>
        <p:txBody>
          <a:bodyPr/>
          <a:lstStyle/>
          <a:p>
            <a:pPr>
              <a:spcAft>
                <a:spcPts val="0"/>
              </a:spcAft>
            </a:pPr>
            <a:r>
              <a:rPr lang="en-US" sz="1800" dirty="0">
                <a:solidFill>
                  <a:srgbClr val="21212B"/>
                </a:solidFill>
                <a:latin typeface="+mn-lt"/>
              </a:rPr>
              <a:t>Implementation Guides</a:t>
            </a:r>
          </a:p>
          <a:p>
            <a:pPr lvl="1">
              <a:spcAft>
                <a:spcPts val="0"/>
              </a:spcAft>
            </a:pPr>
            <a:r>
              <a:rPr lang="en-US" sz="1400" dirty="0">
                <a:solidFill>
                  <a:srgbClr val="21212B"/>
                </a:solidFill>
                <a:latin typeface="+mn-lt"/>
              </a:rPr>
              <a:t>X298 – </a:t>
            </a:r>
            <a:r>
              <a:rPr lang="en-US" sz="1400" dirty="0">
                <a:solidFill>
                  <a:srgbClr val="21212B"/>
                </a:solidFill>
              </a:rPr>
              <a:t>Post-adjudicated Claims Data Reporting: Professional (837)</a:t>
            </a:r>
          </a:p>
          <a:p>
            <a:pPr lvl="1">
              <a:spcAft>
                <a:spcPts val="0"/>
              </a:spcAft>
            </a:pPr>
            <a:r>
              <a:rPr lang="en-US" sz="1400" dirty="0">
                <a:solidFill>
                  <a:srgbClr val="21212B"/>
                </a:solidFill>
                <a:latin typeface="+mn-lt"/>
              </a:rPr>
              <a:t>X299 - </a:t>
            </a:r>
            <a:r>
              <a:rPr lang="en-US" sz="1400" dirty="0">
                <a:solidFill>
                  <a:srgbClr val="21212B"/>
                </a:solidFill>
              </a:rPr>
              <a:t>Post-adjudicated Claims Data Reporting: Institutional (837)</a:t>
            </a:r>
          </a:p>
          <a:p>
            <a:pPr lvl="1">
              <a:spcAft>
                <a:spcPts val="0"/>
              </a:spcAft>
            </a:pPr>
            <a:r>
              <a:rPr lang="en-US" sz="14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r>
              <a:rPr lang="en-US" sz="1800" dirty="0">
                <a:solidFill>
                  <a:srgbClr val="21212B"/>
                </a:solidFill>
                <a:latin typeface="+mn-lt"/>
              </a:rPr>
              <a:t>Workgroup: X12N|TGB|WG22</a:t>
            </a:r>
          </a:p>
          <a:p>
            <a:r>
              <a:rPr lang="en-US" sz="1800" dirty="0">
                <a:solidFill>
                  <a:srgbClr val="21212B"/>
                </a:solidFill>
                <a:latin typeface="+mn-lt"/>
              </a:rPr>
              <a:t>Change: Implementation Guide Only</a:t>
            </a:r>
          </a:p>
          <a:p>
            <a:r>
              <a:rPr lang="en-US" sz="1800" dirty="0">
                <a:solidFill>
                  <a:srgbClr val="21212B"/>
                </a:solidFill>
                <a:latin typeface="+mn-lt"/>
              </a:rPr>
              <a:t>Summary: Clarify the element note language by changing “pay” to “adjudicate”. Not all service lines are paid.</a:t>
            </a:r>
          </a:p>
          <a:p>
            <a:pPr>
              <a:spcAft>
                <a:spcPts val="0"/>
              </a:spcAft>
            </a:pPr>
            <a:r>
              <a:rPr lang="en-US" sz="1800" dirty="0">
                <a:solidFill>
                  <a:srgbClr val="21212B"/>
                </a:solidFill>
                <a:latin typeface="+mn-lt"/>
              </a:rPr>
              <a:t>Resolution: In the 2430 SVD03:</a:t>
            </a:r>
          </a:p>
          <a:p>
            <a:pPr lvl="1">
              <a:spcAft>
                <a:spcPts val="0"/>
              </a:spcAft>
            </a:pPr>
            <a:r>
              <a:rPr lang="en-US" sz="1600" dirty="0">
                <a:solidFill>
                  <a:srgbClr val="21212B"/>
                </a:solidFill>
              </a:rPr>
              <a:t>Detach element note “This element contains the procedure code that was used to pay this service line”</a:t>
            </a:r>
          </a:p>
          <a:p>
            <a:pPr lvl="1">
              <a:spcAft>
                <a:spcPts val="0"/>
              </a:spcAft>
            </a:pPr>
            <a:r>
              <a:rPr lang="en-US" sz="1600" dirty="0">
                <a:solidFill>
                  <a:srgbClr val="21212B"/>
                </a:solidFill>
                <a:latin typeface="+mn-lt"/>
              </a:rPr>
              <a:t>Attach element note “This element contains the procedure code that was used to adjudicate this service line.”</a:t>
            </a: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912379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Ballot: 433</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566610" y="965701"/>
            <a:ext cx="5863389" cy="4926598"/>
          </a:xfrm>
        </p:spPr>
        <p:txBody>
          <a:bodyPr/>
          <a:lstStyle/>
          <a:p>
            <a:r>
              <a:rPr lang="en-US" sz="2000" dirty="0">
                <a:solidFill>
                  <a:srgbClr val="21212B"/>
                </a:solidFill>
                <a:latin typeface="+mn-lt"/>
              </a:rPr>
              <a:t>X332 – Health Care Eligibility/Benefit Inquiry and Information Response (270/271)</a:t>
            </a:r>
          </a:p>
          <a:p>
            <a:r>
              <a:rPr lang="en-US" sz="2000" dirty="0">
                <a:solidFill>
                  <a:srgbClr val="21212B"/>
                </a:solidFill>
                <a:latin typeface="+mn-lt"/>
              </a:rPr>
              <a:t>Workgroup: X12N|TGB|WG1</a:t>
            </a:r>
          </a:p>
          <a:p>
            <a:r>
              <a:rPr lang="en-US" sz="2000" dirty="0">
                <a:solidFill>
                  <a:srgbClr val="21212B"/>
                </a:solidFill>
                <a:latin typeface="+mn-lt"/>
              </a:rPr>
              <a:t>Change: Implementation Guide Only</a:t>
            </a:r>
          </a:p>
          <a:p>
            <a:r>
              <a:rPr lang="en-US" sz="2000" dirty="0">
                <a:solidFill>
                  <a:srgbClr val="21212B"/>
                </a:solidFill>
                <a:latin typeface="+mn-lt"/>
              </a:rPr>
              <a:t>Summary:  Change situational rules to ensure they align and adhere to one of the two required situational rule formats for consistency.</a:t>
            </a:r>
          </a:p>
          <a:p>
            <a:r>
              <a:rPr lang="en-US" sz="2000" dirty="0">
                <a:solidFill>
                  <a:srgbClr val="21212B"/>
                </a:solidFill>
                <a:latin typeface="+mn-lt"/>
              </a:rPr>
              <a:t>Resolution:</a:t>
            </a:r>
          </a:p>
        </p:txBody>
      </p:sp>
      <p:graphicFrame>
        <p:nvGraphicFramePr>
          <p:cNvPr id="4" name="Object 3">
            <a:extLst>
              <a:ext uri="{FF2B5EF4-FFF2-40B4-BE49-F238E27FC236}">
                <a16:creationId xmlns:a16="http://schemas.microsoft.com/office/drawing/2014/main" id="{426B53F6-DD70-03B1-B7EF-FC09228A05F8}"/>
              </a:ext>
            </a:extLst>
          </p:cNvPr>
          <p:cNvGraphicFramePr>
            <a:graphicFrameLocks noChangeAspect="1"/>
          </p:cNvGraphicFramePr>
          <p:nvPr>
            <p:extLst>
              <p:ext uri="{D42A27DB-BD31-4B8C-83A1-F6EECF244321}">
                <p14:modId xmlns:p14="http://schemas.microsoft.com/office/powerpoint/2010/main" val="3257786415"/>
              </p:ext>
            </p:extLst>
          </p:nvPr>
        </p:nvGraphicFramePr>
        <p:xfrm>
          <a:off x="7897368" y="4762924"/>
          <a:ext cx="1648968" cy="1454298"/>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426B53F6-DD70-03B1-B7EF-FC09228A05F8}"/>
                          </a:ext>
                        </a:extLst>
                      </p:cNvPr>
                      <p:cNvPicPr/>
                      <p:nvPr/>
                    </p:nvPicPr>
                    <p:blipFill>
                      <a:blip r:embed="rId3"/>
                      <a:stretch>
                        <a:fillRect/>
                      </a:stretch>
                    </p:blipFill>
                    <p:spPr>
                      <a:xfrm>
                        <a:off x="7897368" y="4762924"/>
                        <a:ext cx="1648968" cy="1454298"/>
                      </a:xfrm>
                      <a:prstGeom prst="rect">
                        <a:avLst/>
                      </a:prstGeom>
                    </p:spPr>
                  </p:pic>
                </p:oleObj>
              </mc:Fallback>
            </mc:AlternateContent>
          </a:graphicData>
        </a:graphic>
      </p:graphicFrame>
    </p:spTree>
    <p:extLst>
      <p:ext uri="{BB962C8B-B14F-4D97-AF65-F5344CB8AC3E}">
        <p14:creationId xmlns:p14="http://schemas.microsoft.com/office/powerpoint/2010/main" val="1446703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445C1-60B7-418F-BCAC-D03F7F7210CE}"/>
              </a:ext>
            </a:extLst>
          </p:cNvPr>
          <p:cNvSpPr>
            <a:spLocks noGrp="1"/>
          </p:cNvSpPr>
          <p:nvPr>
            <p:ph type="title"/>
          </p:nvPr>
        </p:nvSpPr>
        <p:spPr/>
        <p:txBody>
          <a:bodyPr/>
          <a:lstStyle/>
          <a:p>
            <a:r>
              <a:rPr lang="en-US" dirty="0"/>
              <a:t>X12 - General Session Updates</a:t>
            </a:r>
          </a:p>
        </p:txBody>
      </p:sp>
      <p:sp>
        <p:nvSpPr>
          <p:cNvPr id="5" name="Text Placeholder 4">
            <a:extLst>
              <a:ext uri="{FF2B5EF4-FFF2-40B4-BE49-F238E27FC236}">
                <a16:creationId xmlns:a16="http://schemas.microsoft.com/office/drawing/2014/main" id="{E7994549-4981-460E-8C53-0C59EF2B0D9D}"/>
              </a:ext>
            </a:extLst>
          </p:cNvPr>
          <p:cNvSpPr>
            <a:spLocks noGrp="1"/>
          </p:cNvSpPr>
          <p:nvPr>
            <p:ph type="body" idx="1"/>
          </p:nvPr>
        </p:nvSpPr>
        <p:spPr/>
        <p:txBody>
          <a:bodyPr/>
          <a:lstStyle/>
          <a:p>
            <a:r>
              <a:rPr lang="en-US" sz="1800" dirty="0"/>
              <a:t>140 people registered for standing</a:t>
            </a:r>
          </a:p>
          <a:p>
            <a:r>
              <a:rPr lang="en-US" sz="1800" dirty="0"/>
              <a:t>X12 recommendations made to NCVHS discussed during the NCVHS hearing on January 18</a:t>
            </a:r>
            <a:endParaRPr lang="en-US" sz="1600" dirty="0"/>
          </a:p>
          <a:p>
            <a:pPr lvl="1"/>
            <a:r>
              <a:rPr lang="en-US" sz="1600" dirty="0"/>
              <a:t>Second set of recommendations delayed based on feedback from the first set</a:t>
            </a:r>
          </a:p>
          <a:p>
            <a:r>
              <a:rPr lang="en-US" sz="1800" dirty="0"/>
              <a:t>If you are staying here at the Westin and booked your room outside the X12 room block, stop by Registration and let us know</a:t>
            </a:r>
          </a:p>
          <a:p>
            <a:r>
              <a:rPr lang="en-US" sz="1800" dirty="0"/>
              <a:t>In the spotlight – X12J</a:t>
            </a:r>
          </a:p>
          <a:p>
            <a:r>
              <a:rPr lang="en-US" sz="1800" dirty="0"/>
              <a:t>The presentation is posted on X12.org/members</a:t>
            </a:r>
          </a:p>
        </p:txBody>
      </p:sp>
    </p:spTree>
    <p:extLst>
      <p:ext uri="{BB962C8B-B14F-4D97-AF65-F5344CB8AC3E}">
        <p14:creationId xmlns:p14="http://schemas.microsoft.com/office/powerpoint/2010/main" val="2436007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D313A89-A729-1E48-98F3-43E6380E547B}"/>
              </a:ext>
            </a:extLst>
          </p:cNvPr>
          <p:cNvSpPr>
            <a:spLocks noGrp="1"/>
          </p:cNvSpPr>
          <p:nvPr>
            <p:ph type="title"/>
          </p:nvPr>
        </p:nvSpPr>
        <p:spPr>
          <a:xfrm>
            <a:off x="640080" y="1116755"/>
            <a:ext cx="4234158" cy="1524379"/>
          </a:xfrm>
        </p:spPr>
        <p:txBody>
          <a:bodyPr/>
          <a:lstStyle/>
          <a:p>
            <a:r>
              <a:rPr lang="en-US" dirty="0"/>
              <a:t>X12N Organizational Structure – effective 2/1</a:t>
            </a:r>
          </a:p>
        </p:txBody>
      </p:sp>
      <p:sp>
        <p:nvSpPr>
          <p:cNvPr id="4" name="Text Box 1">
            <a:extLst>
              <a:ext uri="{FF2B5EF4-FFF2-40B4-BE49-F238E27FC236}">
                <a16:creationId xmlns:a16="http://schemas.microsoft.com/office/drawing/2014/main" id="{B2DABAD1-4041-8872-58FB-AE26846DFA61}"/>
              </a:ext>
            </a:extLst>
          </p:cNvPr>
          <p:cNvSpPr txBox="1">
            <a:spLocks noChangeArrowheads="1"/>
          </p:cNvSpPr>
          <p:nvPr/>
        </p:nvSpPr>
        <p:spPr bwMode="auto">
          <a:xfrm>
            <a:off x="6892585" y="1087806"/>
            <a:ext cx="1828800" cy="457200"/>
          </a:xfrm>
          <a:prstGeom prst="rect">
            <a:avLst/>
          </a:prstGeom>
          <a:solidFill>
            <a:srgbClr val="7030A0"/>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X12N Subcommittee Chair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2">
            <a:extLst>
              <a:ext uri="{FF2B5EF4-FFF2-40B4-BE49-F238E27FC236}">
                <a16:creationId xmlns:a16="http://schemas.microsoft.com/office/drawing/2014/main" id="{9454F731-B729-8F27-FF86-665372D0205F}"/>
              </a:ext>
            </a:extLst>
          </p:cNvPr>
          <p:cNvSpPr txBox="1">
            <a:spLocks noChangeArrowheads="1"/>
          </p:cNvSpPr>
          <p:nvPr/>
        </p:nvSpPr>
        <p:spPr bwMode="auto">
          <a:xfrm>
            <a:off x="6775065" y="1543419"/>
            <a:ext cx="2057400" cy="227012"/>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Insurance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3">
            <a:extLst>
              <a:ext uri="{FF2B5EF4-FFF2-40B4-BE49-F238E27FC236}">
                <a16:creationId xmlns:a16="http://schemas.microsoft.com/office/drawing/2014/main" id="{5AED7385-FD4D-7BB7-ED3F-E70B143FC3CF}"/>
              </a:ext>
            </a:extLst>
          </p:cNvPr>
          <p:cNvSpPr txBox="1">
            <a:spLocks noChangeArrowheads="1"/>
          </p:cNvSpPr>
          <p:nvPr/>
        </p:nvSpPr>
        <p:spPr bwMode="auto">
          <a:xfrm>
            <a:off x="8953115" y="1775194"/>
            <a:ext cx="914400" cy="455612"/>
          </a:xfrm>
          <a:prstGeom prst="rect">
            <a:avLst/>
          </a:prstGeom>
          <a:solidFill>
            <a:srgbClr val="0070C0"/>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Secretary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4" name="Straight Arrow Connector 13">
            <a:extLst>
              <a:ext uri="{FF2B5EF4-FFF2-40B4-BE49-F238E27FC236}">
                <a16:creationId xmlns:a16="http://schemas.microsoft.com/office/drawing/2014/main" id="{75494666-8BC3-8CB5-9CCF-DBF8A20C0610}"/>
              </a:ext>
            </a:extLst>
          </p:cNvPr>
          <p:cNvCxnSpPr/>
          <p:nvPr/>
        </p:nvCxnSpPr>
        <p:spPr>
          <a:xfrm>
            <a:off x="8706434" y="1318311"/>
            <a:ext cx="693420"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0858C05-8262-1740-5B04-C765B49FEC7C}"/>
              </a:ext>
            </a:extLst>
          </p:cNvPr>
          <p:cNvCxnSpPr/>
          <p:nvPr/>
        </p:nvCxnSpPr>
        <p:spPr>
          <a:xfrm>
            <a:off x="9399854" y="1316406"/>
            <a:ext cx="0" cy="454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 Box 6">
            <a:extLst>
              <a:ext uri="{FF2B5EF4-FFF2-40B4-BE49-F238E27FC236}">
                <a16:creationId xmlns:a16="http://schemas.microsoft.com/office/drawing/2014/main" id="{49D0CF38-CA5D-49D3-EBBE-63B4D2C24238}"/>
              </a:ext>
            </a:extLst>
          </p:cNvPr>
          <p:cNvSpPr txBox="1">
            <a:spLocks noChangeArrowheads="1"/>
          </p:cNvSpPr>
          <p:nvPr/>
        </p:nvSpPr>
        <p:spPr bwMode="auto">
          <a:xfrm>
            <a:off x="5745369" y="1781431"/>
            <a:ext cx="914400" cy="455613"/>
          </a:xfrm>
          <a:prstGeom prst="rect">
            <a:avLst/>
          </a:prstGeom>
          <a:solidFill>
            <a:srgbClr val="0070C0"/>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Vice-Chair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7" name="Straight Arrow Connector 16">
            <a:extLst>
              <a:ext uri="{FF2B5EF4-FFF2-40B4-BE49-F238E27FC236}">
                <a16:creationId xmlns:a16="http://schemas.microsoft.com/office/drawing/2014/main" id="{D8F29270-B6BD-43FB-0796-9BAE803AED9D}"/>
              </a:ext>
            </a:extLst>
          </p:cNvPr>
          <p:cNvCxnSpPr/>
          <p:nvPr/>
        </p:nvCxnSpPr>
        <p:spPr>
          <a:xfrm>
            <a:off x="7123362" y="1772336"/>
            <a:ext cx="693420"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19" name="Text Box 9">
            <a:extLst>
              <a:ext uri="{FF2B5EF4-FFF2-40B4-BE49-F238E27FC236}">
                <a16:creationId xmlns:a16="http://schemas.microsoft.com/office/drawing/2014/main" id="{F072C9E4-5137-2C2F-A3B9-C81B10472ABD}"/>
              </a:ext>
            </a:extLst>
          </p:cNvPr>
          <p:cNvSpPr txBox="1">
            <a:spLocks noChangeArrowheads="1"/>
          </p:cNvSpPr>
          <p:nvPr/>
        </p:nvSpPr>
        <p:spPr bwMode="auto">
          <a:xfrm>
            <a:off x="4024211" y="2549611"/>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MRC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10">
            <a:extLst>
              <a:ext uri="{FF2B5EF4-FFF2-40B4-BE49-F238E27FC236}">
                <a16:creationId xmlns:a16="http://schemas.microsoft.com/office/drawing/2014/main" id="{A64CFAD5-3403-79E8-EC89-46E14616E8B5}"/>
              </a:ext>
            </a:extLst>
          </p:cNvPr>
          <p:cNvSpPr txBox="1">
            <a:spLocks noChangeArrowheads="1"/>
          </p:cNvSpPr>
          <p:nvPr/>
        </p:nvSpPr>
        <p:spPr bwMode="auto">
          <a:xfrm>
            <a:off x="3901678" y="3006811"/>
            <a:ext cx="915987" cy="227013"/>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MR Coordinator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11">
            <a:extLst>
              <a:ext uri="{FF2B5EF4-FFF2-40B4-BE49-F238E27FC236}">
                <a16:creationId xmlns:a16="http://schemas.microsoft.com/office/drawing/2014/main" id="{D5C7E97C-2D17-2BFB-1B11-76E2097B731E}"/>
              </a:ext>
            </a:extLst>
          </p:cNvPr>
          <p:cNvSpPr txBox="1">
            <a:spLocks noChangeArrowheads="1"/>
          </p:cNvSpPr>
          <p:nvPr/>
        </p:nvSpPr>
        <p:spPr bwMode="auto">
          <a:xfrm>
            <a:off x="5397398" y="2552786"/>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12">
            <a:extLst>
              <a:ext uri="{FF2B5EF4-FFF2-40B4-BE49-F238E27FC236}">
                <a16:creationId xmlns:a16="http://schemas.microsoft.com/office/drawing/2014/main" id="{92819CA1-E0E0-3FEB-6B2B-F41DAD4EC730}"/>
              </a:ext>
            </a:extLst>
          </p:cNvPr>
          <p:cNvSpPr txBox="1">
            <a:spLocks noChangeArrowheads="1"/>
          </p:cNvSpPr>
          <p:nvPr/>
        </p:nvSpPr>
        <p:spPr bwMode="auto">
          <a:xfrm>
            <a:off x="5273278" y="3006811"/>
            <a:ext cx="915987" cy="227013"/>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Business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Text Box 13">
            <a:extLst>
              <a:ext uri="{FF2B5EF4-FFF2-40B4-BE49-F238E27FC236}">
                <a16:creationId xmlns:a16="http://schemas.microsoft.com/office/drawing/2014/main" id="{95C0FC96-3656-BC3A-2E95-970DC0F4EA9D}"/>
              </a:ext>
            </a:extLst>
          </p:cNvPr>
          <p:cNvSpPr txBox="1">
            <a:spLocks noChangeArrowheads="1"/>
          </p:cNvSpPr>
          <p:nvPr/>
        </p:nvSpPr>
        <p:spPr bwMode="auto">
          <a:xfrm>
            <a:off x="6765823" y="2552786"/>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TGC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Text Box 14">
            <a:extLst>
              <a:ext uri="{FF2B5EF4-FFF2-40B4-BE49-F238E27FC236}">
                <a16:creationId xmlns:a16="http://schemas.microsoft.com/office/drawing/2014/main" id="{126E98E8-29A1-CB5B-D55E-FD8BDCDCA0BB}"/>
              </a:ext>
            </a:extLst>
          </p:cNvPr>
          <p:cNvSpPr txBox="1">
            <a:spLocks noChangeArrowheads="1"/>
          </p:cNvSpPr>
          <p:nvPr/>
        </p:nvSpPr>
        <p:spPr bwMode="auto">
          <a:xfrm>
            <a:off x="6643290" y="3006811"/>
            <a:ext cx="915988" cy="227013"/>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Coordination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Text Box 16">
            <a:extLst>
              <a:ext uri="{FF2B5EF4-FFF2-40B4-BE49-F238E27FC236}">
                <a16:creationId xmlns:a16="http://schemas.microsoft.com/office/drawing/2014/main" id="{B2CFBDA5-56AA-D0AD-AEE1-C31AE201A178}"/>
              </a:ext>
            </a:extLst>
          </p:cNvPr>
          <p:cNvSpPr txBox="1">
            <a:spLocks noChangeArrowheads="1"/>
          </p:cNvSpPr>
          <p:nvPr/>
        </p:nvSpPr>
        <p:spPr bwMode="auto">
          <a:xfrm>
            <a:off x="8139011" y="2552786"/>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TGH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Text Box 17">
            <a:extLst>
              <a:ext uri="{FF2B5EF4-FFF2-40B4-BE49-F238E27FC236}">
                <a16:creationId xmlns:a16="http://schemas.microsoft.com/office/drawing/2014/main" id="{4558C5B3-F77D-4522-789A-3CAF7C29F379}"/>
              </a:ext>
            </a:extLst>
          </p:cNvPr>
          <p:cNvSpPr txBox="1">
            <a:spLocks noChangeArrowheads="1"/>
          </p:cNvSpPr>
          <p:nvPr/>
        </p:nvSpPr>
        <p:spPr bwMode="auto">
          <a:xfrm>
            <a:off x="8010128" y="3006811"/>
            <a:ext cx="915987" cy="227013"/>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Harmonization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Text Box 18">
            <a:extLst>
              <a:ext uri="{FF2B5EF4-FFF2-40B4-BE49-F238E27FC236}">
                <a16:creationId xmlns:a16="http://schemas.microsoft.com/office/drawing/2014/main" id="{2D672A83-CA35-5DE6-7AAE-5DA46A308100}"/>
              </a:ext>
            </a:extLst>
          </p:cNvPr>
          <p:cNvSpPr txBox="1">
            <a:spLocks noChangeArrowheads="1"/>
          </p:cNvSpPr>
          <p:nvPr/>
        </p:nvSpPr>
        <p:spPr bwMode="auto">
          <a:xfrm>
            <a:off x="9510611" y="2552786"/>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Liaisons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Text Box 20">
            <a:extLst>
              <a:ext uri="{FF2B5EF4-FFF2-40B4-BE49-F238E27FC236}">
                <a16:creationId xmlns:a16="http://schemas.microsoft.com/office/drawing/2014/main" id="{BCDEF956-5A59-BE83-2A1B-82009396DE87}"/>
              </a:ext>
            </a:extLst>
          </p:cNvPr>
          <p:cNvSpPr txBox="1">
            <a:spLocks noChangeArrowheads="1"/>
          </p:cNvSpPr>
          <p:nvPr/>
        </p:nvSpPr>
        <p:spPr bwMode="auto">
          <a:xfrm>
            <a:off x="10885386" y="2552786"/>
            <a:ext cx="682625" cy="457200"/>
          </a:xfrm>
          <a:prstGeom prst="rect">
            <a:avLst/>
          </a:prstGeom>
          <a:solidFill>
            <a:srgbClr val="8EAADB"/>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PRB and TAS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Text Box 21">
            <a:extLst>
              <a:ext uri="{FF2B5EF4-FFF2-40B4-BE49-F238E27FC236}">
                <a16:creationId xmlns:a16="http://schemas.microsoft.com/office/drawing/2014/main" id="{FEFA7E27-697A-6FAE-E706-0DB1C71B4A9F}"/>
              </a:ext>
            </a:extLst>
          </p:cNvPr>
          <p:cNvSpPr txBox="1">
            <a:spLocks noChangeArrowheads="1"/>
          </p:cNvSpPr>
          <p:nvPr/>
        </p:nvSpPr>
        <p:spPr bwMode="auto">
          <a:xfrm>
            <a:off x="10754915" y="3006811"/>
            <a:ext cx="915988" cy="227013"/>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Representatives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43" name="Straight Arrow Connector 42">
            <a:extLst>
              <a:ext uri="{FF2B5EF4-FFF2-40B4-BE49-F238E27FC236}">
                <a16:creationId xmlns:a16="http://schemas.microsoft.com/office/drawing/2014/main" id="{31BF67F8-FA5F-C53E-4FD4-825B0840A81F}"/>
              </a:ext>
            </a:extLst>
          </p:cNvPr>
          <p:cNvCxnSpPr/>
          <p:nvPr/>
        </p:nvCxnSpPr>
        <p:spPr>
          <a:xfrm>
            <a:off x="4367497" y="2442914"/>
            <a:ext cx="6861810"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27F2EB96-4BF7-0471-259A-46A302A4E922}"/>
              </a:ext>
            </a:extLst>
          </p:cNvPr>
          <p:cNvCxnSpPr/>
          <p:nvPr/>
        </p:nvCxnSpPr>
        <p:spPr>
          <a:xfrm>
            <a:off x="4370037" y="2442914"/>
            <a:ext cx="0" cy="113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2AE36589-9A61-B487-A2C2-FBD654DCC685}"/>
              </a:ext>
            </a:extLst>
          </p:cNvPr>
          <p:cNvCxnSpPr/>
          <p:nvPr/>
        </p:nvCxnSpPr>
        <p:spPr>
          <a:xfrm>
            <a:off x="5743542" y="2441644"/>
            <a:ext cx="0" cy="113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C0110C13-CE17-B7C8-DA63-40F7D2F06676}"/>
              </a:ext>
            </a:extLst>
          </p:cNvPr>
          <p:cNvCxnSpPr/>
          <p:nvPr/>
        </p:nvCxnSpPr>
        <p:spPr>
          <a:xfrm>
            <a:off x="7114507" y="2444819"/>
            <a:ext cx="0" cy="113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2E29551C-4C7E-F158-CD73-6E12084D73D4}"/>
              </a:ext>
            </a:extLst>
          </p:cNvPr>
          <p:cNvCxnSpPr>
            <a:cxnSpLocks/>
          </p:cNvCxnSpPr>
          <p:nvPr/>
        </p:nvCxnSpPr>
        <p:spPr>
          <a:xfrm>
            <a:off x="7818533" y="1772336"/>
            <a:ext cx="0" cy="682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D581DCF0-3649-93BA-C775-F6368BAFD8F6}"/>
              </a:ext>
            </a:extLst>
          </p:cNvPr>
          <p:cNvCxnSpPr/>
          <p:nvPr/>
        </p:nvCxnSpPr>
        <p:spPr>
          <a:xfrm>
            <a:off x="9857072" y="2441009"/>
            <a:ext cx="0" cy="113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D30F9695-CA96-849A-7207-385A34E3AEB1}"/>
              </a:ext>
            </a:extLst>
          </p:cNvPr>
          <p:cNvCxnSpPr/>
          <p:nvPr/>
        </p:nvCxnSpPr>
        <p:spPr>
          <a:xfrm>
            <a:off x="11229307" y="2444819"/>
            <a:ext cx="0" cy="113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F98E2582-145F-74CD-B570-0F64CC27F06A}"/>
              </a:ext>
            </a:extLst>
          </p:cNvPr>
          <p:cNvCxnSpPr/>
          <p:nvPr/>
        </p:nvCxnSpPr>
        <p:spPr>
          <a:xfrm>
            <a:off x="6199165" y="1316406"/>
            <a:ext cx="693420"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743BB29-525F-35FD-4969-907371DCD5E3}"/>
              </a:ext>
            </a:extLst>
          </p:cNvPr>
          <p:cNvCxnSpPr/>
          <p:nvPr/>
        </p:nvCxnSpPr>
        <p:spPr>
          <a:xfrm>
            <a:off x="6196625" y="1314501"/>
            <a:ext cx="0" cy="454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 Box 30">
            <a:extLst>
              <a:ext uri="{FF2B5EF4-FFF2-40B4-BE49-F238E27FC236}">
                <a16:creationId xmlns:a16="http://schemas.microsoft.com/office/drawing/2014/main" id="{E10E33AF-7AD8-D302-5337-19CEF10EBF6B}"/>
              </a:ext>
            </a:extLst>
          </p:cNvPr>
          <p:cNvSpPr txBox="1"/>
          <p:nvPr/>
        </p:nvSpPr>
        <p:spPr>
          <a:xfrm>
            <a:off x="4024211" y="3374857"/>
            <a:ext cx="679450"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Project Delegates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 Box 31">
            <a:extLst>
              <a:ext uri="{FF2B5EF4-FFF2-40B4-BE49-F238E27FC236}">
                <a16:creationId xmlns:a16="http://schemas.microsoft.com/office/drawing/2014/main" id="{F3E3D50F-9858-3CF8-A35E-5EA139607CAB}"/>
              </a:ext>
            </a:extLst>
          </p:cNvPr>
          <p:cNvSpPr txBox="1"/>
          <p:nvPr/>
        </p:nvSpPr>
        <p:spPr>
          <a:xfrm>
            <a:off x="4023576" y="3945722"/>
            <a:ext cx="679450"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MR Development Groups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A69356F9-17FE-19C8-444A-95A43E28157D}"/>
              </a:ext>
            </a:extLst>
          </p:cNvPr>
          <p:cNvCxnSpPr/>
          <p:nvPr/>
        </p:nvCxnSpPr>
        <p:spPr>
          <a:xfrm>
            <a:off x="3794976" y="3602822"/>
            <a:ext cx="228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FD106217-3464-02F1-5295-4588127118E5}"/>
              </a:ext>
            </a:extLst>
          </p:cNvPr>
          <p:cNvCxnSpPr/>
          <p:nvPr/>
        </p:nvCxnSpPr>
        <p:spPr>
          <a:xfrm>
            <a:off x="3794341" y="4173052"/>
            <a:ext cx="228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3847FF3-29EA-1A85-F8CD-8B28A20174F2}"/>
              </a:ext>
            </a:extLst>
          </p:cNvPr>
          <p:cNvCxnSpPr/>
          <p:nvPr/>
        </p:nvCxnSpPr>
        <p:spPr>
          <a:xfrm flipH="1">
            <a:off x="3796881" y="2802722"/>
            <a:ext cx="226695"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AB7FA5A6-8505-C03F-0005-94D743A2FE97}"/>
              </a:ext>
            </a:extLst>
          </p:cNvPr>
          <p:cNvCxnSpPr/>
          <p:nvPr/>
        </p:nvCxnSpPr>
        <p:spPr>
          <a:xfrm>
            <a:off x="3796881" y="2803992"/>
            <a:ext cx="0" cy="1369695"/>
          </a:xfrm>
          <a:prstGeom prst="line">
            <a:avLst/>
          </a:prstGeom>
        </p:spPr>
        <p:style>
          <a:lnRef idx="1">
            <a:schemeClr val="dk1"/>
          </a:lnRef>
          <a:fillRef idx="0">
            <a:schemeClr val="dk1"/>
          </a:fillRef>
          <a:effectRef idx="0">
            <a:schemeClr val="dk1"/>
          </a:effectRef>
          <a:fontRef idx="minor">
            <a:schemeClr val="tx1"/>
          </a:fontRef>
        </p:style>
      </p:cxnSp>
      <p:sp>
        <p:nvSpPr>
          <p:cNvPr id="62" name="Text Box 37">
            <a:extLst>
              <a:ext uri="{FF2B5EF4-FFF2-40B4-BE49-F238E27FC236}">
                <a16:creationId xmlns:a16="http://schemas.microsoft.com/office/drawing/2014/main" id="{1C20D1CB-2501-039B-CCE1-A3757D7C68CC}"/>
              </a:ext>
            </a:extLst>
          </p:cNvPr>
          <p:cNvSpPr txBox="1"/>
          <p:nvPr/>
        </p:nvSpPr>
        <p:spPr>
          <a:xfrm>
            <a:off x="5041774" y="3391951"/>
            <a:ext cx="687069"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Benefit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38">
            <a:extLst>
              <a:ext uri="{FF2B5EF4-FFF2-40B4-BE49-F238E27FC236}">
                <a16:creationId xmlns:a16="http://schemas.microsoft.com/office/drawing/2014/main" id="{DDC945AE-0347-A762-D195-A2296C4D6ADB}"/>
              </a:ext>
            </a:extLst>
          </p:cNvPr>
          <p:cNvSpPr txBox="1"/>
          <p:nvPr/>
        </p:nvSpPr>
        <p:spPr>
          <a:xfrm>
            <a:off x="5041775" y="3962816"/>
            <a:ext cx="678146"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Payment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4" name="Straight Arrow Connector 63">
            <a:extLst>
              <a:ext uri="{FF2B5EF4-FFF2-40B4-BE49-F238E27FC236}">
                <a16:creationId xmlns:a16="http://schemas.microsoft.com/office/drawing/2014/main" id="{A1883D27-FAAC-EB74-93DC-BC4B0B656A20}"/>
              </a:ext>
            </a:extLst>
          </p:cNvPr>
          <p:cNvCxnSpPr/>
          <p:nvPr/>
        </p:nvCxnSpPr>
        <p:spPr>
          <a:xfrm>
            <a:off x="4931920" y="3621186"/>
            <a:ext cx="1162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920C5241-F8DE-703F-4577-5EBA1CA4E605}"/>
              </a:ext>
            </a:extLst>
          </p:cNvPr>
          <p:cNvCxnSpPr/>
          <p:nvPr/>
        </p:nvCxnSpPr>
        <p:spPr>
          <a:xfrm flipV="1">
            <a:off x="4931920" y="4192051"/>
            <a:ext cx="116205" cy="1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2BA3D758-A83C-5080-6DF7-14403545E854}"/>
              </a:ext>
            </a:extLst>
          </p:cNvPr>
          <p:cNvCxnSpPr/>
          <p:nvPr/>
        </p:nvCxnSpPr>
        <p:spPr>
          <a:xfrm flipH="1">
            <a:off x="4931920" y="2821086"/>
            <a:ext cx="459105" cy="0"/>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D305A4F8-2336-66DE-1227-D06676BA686D}"/>
              </a:ext>
            </a:extLst>
          </p:cNvPr>
          <p:cNvCxnSpPr/>
          <p:nvPr/>
        </p:nvCxnSpPr>
        <p:spPr>
          <a:xfrm>
            <a:off x="4931920" y="2821086"/>
            <a:ext cx="0" cy="3084195"/>
          </a:xfrm>
          <a:prstGeom prst="line">
            <a:avLst/>
          </a:prstGeom>
        </p:spPr>
        <p:style>
          <a:lnRef idx="1">
            <a:schemeClr val="dk1"/>
          </a:lnRef>
          <a:fillRef idx="0">
            <a:schemeClr val="dk1"/>
          </a:fillRef>
          <a:effectRef idx="0">
            <a:schemeClr val="dk1"/>
          </a:effectRef>
          <a:fontRef idx="minor">
            <a:schemeClr val="tx1"/>
          </a:fontRef>
        </p:style>
      </p:cxnSp>
      <p:sp>
        <p:nvSpPr>
          <p:cNvPr id="68" name="Text Box 43">
            <a:extLst>
              <a:ext uri="{FF2B5EF4-FFF2-40B4-BE49-F238E27FC236}">
                <a16:creationId xmlns:a16="http://schemas.microsoft.com/office/drawing/2014/main" id="{A822E208-AF58-AF13-03EC-5795BF02B49B}"/>
              </a:ext>
            </a:extLst>
          </p:cNvPr>
          <p:cNvSpPr txBox="1"/>
          <p:nvPr/>
        </p:nvSpPr>
        <p:spPr>
          <a:xfrm>
            <a:off x="5036060" y="4533046"/>
            <a:ext cx="678146"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P&amp;C Policy Administration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 name="Text Box 44">
            <a:extLst>
              <a:ext uri="{FF2B5EF4-FFF2-40B4-BE49-F238E27FC236}">
                <a16:creationId xmlns:a16="http://schemas.microsoft.com/office/drawing/2014/main" id="{FB468983-9340-A958-F18B-F683D7D3B261}"/>
              </a:ext>
            </a:extLst>
          </p:cNvPr>
          <p:cNvSpPr txBox="1"/>
          <p:nvPr/>
        </p:nvSpPr>
        <p:spPr>
          <a:xfrm>
            <a:off x="5036060" y="5103911"/>
            <a:ext cx="678146"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Provider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0" name="Straight Arrow Connector 69">
            <a:extLst>
              <a:ext uri="{FF2B5EF4-FFF2-40B4-BE49-F238E27FC236}">
                <a16:creationId xmlns:a16="http://schemas.microsoft.com/office/drawing/2014/main" id="{21C85A45-9CA8-252B-BE21-737E182DA4C3}"/>
              </a:ext>
            </a:extLst>
          </p:cNvPr>
          <p:cNvCxnSpPr/>
          <p:nvPr/>
        </p:nvCxnSpPr>
        <p:spPr>
          <a:xfrm>
            <a:off x="4931920" y="4762281"/>
            <a:ext cx="1104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AA06F971-3E9F-EB00-399B-27829A2B9A0C}"/>
              </a:ext>
            </a:extLst>
          </p:cNvPr>
          <p:cNvCxnSpPr/>
          <p:nvPr/>
        </p:nvCxnSpPr>
        <p:spPr>
          <a:xfrm>
            <a:off x="4931920" y="5333781"/>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 Box 47">
            <a:extLst>
              <a:ext uri="{FF2B5EF4-FFF2-40B4-BE49-F238E27FC236}">
                <a16:creationId xmlns:a16="http://schemas.microsoft.com/office/drawing/2014/main" id="{DF417B0B-C117-FC7B-B507-69995B41C691}"/>
              </a:ext>
            </a:extLst>
          </p:cNvPr>
          <p:cNvSpPr txBox="1"/>
          <p:nvPr/>
        </p:nvSpPr>
        <p:spPr>
          <a:xfrm>
            <a:off x="5036060" y="5680491"/>
            <a:ext cx="678146"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Provider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id="{8D955452-B69F-97B3-A6ED-64C6B73B4A51}"/>
              </a:ext>
            </a:extLst>
          </p:cNvPr>
          <p:cNvCxnSpPr/>
          <p:nvPr/>
        </p:nvCxnSpPr>
        <p:spPr>
          <a:xfrm>
            <a:off x="4932555" y="5905916"/>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Text Box 49">
            <a:extLst>
              <a:ext uri="{FF2B5EF4-FFF2-40B4-BE49-F238E27FC236}">
                <a16:creationId xmlns:a16="http://schemas.microsoft.com/office/drawing/2014/main" id="{AC0B2C90-9837-1C5B-1AA4-99EED0992891}"/>
              </a:ext>
            </a:extLst>
          </p:cNvPr>
          <p:cNvSpPr txBox="1"/>
          <p:nvPr/>
        </p:nvSpPr>
        <p:spPr>
          <a:xfrm>
            <a:off x="5799438" y="3391951"/>
            <a:ext cx="619652" cy="455930"/>
          </a:xfrm>
          <a:prstGeom prst="rect">
            <a:avLst/>
          </a:prstGeom>
          <a:solidFill>
            <a:schemeClr val="bg1">
              <a:lumMod val="95000"/>
            </a:schemeClr>
          </a:solidFill>
          <a:ln w="6350">
            <a:solidFill>
              <a:prstClr val="black"/>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Claims and Attachments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50">
            <a:extLst>
              <a:ext uri="{FF2B5EF4-FFF2-40B4-BE49-F238E27FC236}">
                <a16:creationId xmlns:a16="http://schemas.microsoft.com/office/drawing/2014/main" id="{817E0E07-C544-C6B9-3BD1-FA489B52F519}"/>
              </a:ext>
            </a:extLst>
          </p:cNvPr>
          <p:cNvSpPr txBox="1"/>
          <p:nvPr/>
        </p:nvSpPr>
        <p:spPr>
          <a:xfrm>
            <a:off x="5799438" y="3962816"/>
            <a:ext cx="619652"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Payment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51">
            <a:extLst>
              <a:ext uri="{FF2B5EF4-FFF2-40B4-BE49-F238E27FC236}">
                <a16:creationId xmlns:a16="http://schemas.microsoft.com/office/drawing/2014/main" id="{04059DDA-EA7A-B642-A4FA-276406CD7843}"/>
              </a:ext>
            </a:extLst>
          </p:cNvPr>
          <p:cNvSpPr txBox="1"/>
          <p:nvPr/>
        </p:nvSpPr>
        <p:spPr>
          <a:xfrm>
            <a:off x="5793723" y="4533046"/>
            <a:ext cx="619652"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Services Review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 Box 52">
            <a:extLst>
              <a:ext uri="{FF2B5EF4-FFF2-40B4-BE49-F238E27FC236}">
                <a16:creationId xmlns:a16="http://schemas.microsoft.com/office/drawing/2014/main" id="{0BFD14AD-186D-080C-964E-90042433A533}"/>
              </a:ext>
            </a:extLst>
          </p:cNvPr>
          <p:cNvSpPr txBox="1"/>
          <p:nvPr/>
        </p:nvSpPr>
        <p:spPr>
          <a:xfrm>
            <a:off x="5793723" y="5103911"/>
            <a:ext cx="619652" cy="455930"/>
          </a:xfrm>
          <a:prstGeom prst="rect">
            <a:avLst/>
          </a:prstGeom>
          <a:solidFill>
            <a:schemeClr val="bg1">
              <a:lumMod val="95000"/>
            </a:schemeClr>
          </a:solidFill>
          <a:ln w="6350">
            <a:solidFill>
              <a:prstClr val="black"/>
            </a:solidFill>
          </a:ln>
        </p:spPr>
        <p:txBody>
          <a:bodyPr rot="0" spcFirstLastPara="0" vert="horz" wrap="square" lIns="0" tIns="45720" rIns="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Enrollment Payment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8" name="Straight Connector 77">
            <a:extLst>
              <a:ext uri="{FF2B5EF4-FFF2-40B4-BE49-F238E27FC236}">
                <a16:creationId xmlns:a16="http://schemas.microsoft.com/office/drawing/2014/main" id="{7107A509-0DDC-381F-7D0B-4480CDB8EE34}"/>
              </a:ext>
            </a:extLst>
          </p:cNvPr>
          <p:cNvCxnSpPr>
            <a:cxnSpLocks/>
          </p:cNvCxnSpPr>
          <p:nvPr/>
        </p:nvCxnSpPr>
        <p:spPr>
          <a:xfrm>
            <a:off x="6529399" y="2813483"/>
            <a:ext cx="0" cy="3067719"/>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062328A9-F882-A2EB-5AE8-A401AD697CDE}"/>
              </a:ext>
            </a:extLst>
          </p:cNvPr>
          <p:cNvCxnSpPr/>
          <p:nvPr/>
        </p:nvCxnSpPr>
        <p:spPr>
          <a:xfrm flipH="1">
            <a:off x="6067935" y="2819816"/>
            <a:ext cx="459105" cy="0"/>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0D998258-1C3F-2582-3E54-3A79E37F27CF}"/>
              </a:ext>
            </a:extLst>
          </p:cNvPr>
          <p:cNvCxnSpPr/>
          <p:nvPr/>
        </p:nvCxnSpPr>
        <p:spPr>
          <a:xfrm flipH="1">
            <a:off x="6414645" y="3621186"/>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D765B28C-2CCC-0484-B1C9-A1F36C8CD63D}"/>
              </a:ext>
            </a:extLst>
          </p:cNvPr>
          <p:cNvCxnSpPr/>
          <p:nvPr/>
        </p:nvCxnSpPr>
        <p:spPr>
          <a:xfrm flipH="1">
            <a:off x="6419090" y="4189511"/>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34936FD4-B97F-B75F-B99D-B49F9FBE3669}"/>
              </a:ext>
            </a:extLst>
          </p:cNvPr>
          <p:cNvCxnSpPr/>
          <p:nvPr/>
        </p:nvCxnSpPr>
        <p:spPr>
          <a:xfrm flipH="1">
            <a:off x="6418455" y="4761646"/>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19F894C0-A5A3-C19A-92FA-8178FC68F602}"/>
              </a:ext>
            </a:extLst>
          </p:cNvPr>
          <p:cNvCxnSpPr/>
          <p:nvPr/>
        </p:nvCxnSpPr>
        <p:spPr>
          <a:xfrm flipH="1">
            <a:off x="6418455" y="5335051"/>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Text Box 53">
            <a:extLst>
              <a:ext uri="{FF2B5EF4-FFF2-40B4-BE49-F238E27FC236}">
                <a16:creationId xmlns:a16="http://schemas.microsoft.com/office/drawing/2014/main" id="{D777028C-E08D-2768-EBFC-91B16743EDFC}"/>
              </a:ext>
            </a:extLst>
          </p:cNvPr>
          <p:cNvSpPr txBox="1"/>
          <p:nvPr/>
        </p:nvSpPr>
        <p:spPr>
          <a:xfrm>
            <a:off x="5799438" y="5680491"/>
            <a:ext cx="619652"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EDI</a:t>
            </a:r>
            <a:br>
              <a:rPr lang="en-US" sz="600" b="1" dirty="0">
                <a:effectLst/>
                <a:latin typeface="Calibri" panose="020F0502020204030204" pitchFamily="34" charset="0"/>
                <a:ea typeface="Calibri" panose="020F0502020204030204" pitchFamily="34" charset="0"/>
                <a:cs typeface="Times New Roman" panose="02020603050405020304" pitchFamily="18" charset="0"/>
              </a:rPr>
            </a:br>
            <a:r>
              <a:rPr lang="en-US" sz="600" b="1" dirty="0">
                <a:effectLst/>
                <a:latin typeface="Calibri" panose="020F0502020204030204" pitchFamily="34" charset="0"/>
                <a:ea typeface="Calibri" panose="020F0502020204030204" pitchFamily="34" charset="0"/>
                <a:cs typeface="Times New Roman" panose="02020603050405020304" pitchFamily="18" charset="0"/>
              </a:rPr>
              <a:t>Acknowl.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5" name="Straight Arrow Connector 84">
            <a:extLst>
              <a:ext uri="{FF2B5EF4-FFF2-40B4-BE49-F238E27FC236}">
                <a16:creationId xmlns:a16="http://schemas.microsoft.com/office/drawing/2014/main" id="{34D024A4-7A95-C6DA-0166-034644614BCB}"/>
              </a:ext>
            </a:extLst>
          </p:cNvPr>
          <p:cNvCxnSpPr/>
          <p:nvPr/>
        </p:nvCxnSpPr>
        <p:spPr>
          <a:xfrm flipH="1">
            <a:off x="6421610" y="5881202"/>
            <a:ext cx="111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 Box 61">
            <a:extLst>
              <a:ext uri="{FF2B5EF4-FFF2-40B4-BE49-F238E27FC236}">
                <a16:creationId xmlns:a16="http://schemas.microsoft.com/office/drawing/2014/main" id="{26168453-07F8-FB44-5F4F-8F551AE67560}"/>
              </a:ext>
            </a:extLst>
          </p:cNvPr>
          <p:cNvSpPr txBox="1"/>
          <p:nvPr/>
        </p:nvSpPr>
        <p:spPr>
          <a:xfrm>
            <a:off x="6775065" y="3394251"/>
            <a:ext cx="683260" cy="455930"/>
          </a:xfrm>
          <a:prstGeom prst="rect">
            <a:avLst/>
          </a:prstGeom>
          <a:solidFill>
            <a:schemeClr val="bg1">
              <a:lumMod val="95000"/>
            </a:schemeClr>
          </a:solidFill>
          <a:ln w="6350">
            <a:solidFill>
              <a:prstClr val="black"/>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Request for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 name="Text Box 62">
            <a:extLst>
              <a:ext uri="{FF2B5EF4-FFF2-40B4-BE49-F238E27FC236}">
                <a16:creationId xmlns:a16="http://schemas.microsoft.com/office/drawing/2014/main" id="{0D8089C1-1C54-3AE7-F584-7A9C59FBDE2A}"/>
              </a:ext>
            </a:extLst>
          </p:cNvPr>
          <p:cNvSpPr txBox="1"/>
          <p:nvPr/>
        </p:nvSpPr>
        <p:spPr>
          <a:xfrm>
            <a:off x="6769350" y="3965751"/>
            <a:ext cx="687070"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8" name="Text Box 63">
            <a:extLst>
              <a:ext uri="{FF2B5EF4-FFF2-40B4-BE49-F238E27FC236}">
                <a16:creationId xmlns:a16="http://schemas.microsoft.com/office/drawing/2014/main" id="{BBD02AF1-2618-122A-576E-7F5A4A7E9013}"/>
              </a:ext>
            </a:extLst>
          </p:cNvPr>
          <p:cNvSpPr txBox="1"/>
          <p:nvPr/>
        </p:nvSpPr>
        <p:spPr>
          <a:xfrm>
            <a:off x="6769350" y="4535981"/>
            <a:ext cx="690245"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WG8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Regulatory Advisory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9" name="Straight Connector 88">
            <a:extLst>
              <a:ext uri="{FF2B5EF4-FFF2-40B4-BE49-F238E27FC236}">
                <a16:creationId xmlns:a16="http://schemas.microsoft.com/office/drawing/2014/main" id="{BCA57061-C18B-BCBB-247C-D6C18D42853E}"/>
              </a:ext>
            </a:extLst>
          </p:cNvPr>
          <p:cNvCxnSpPr/>
          <p:nvPr/>
        </p:nvCxnSpPr>
        <p:spPr>
          <a:xfrm>
            <a:off x="7683750" y="2824021"/>
            <a:ext cx="0" cy="194183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2543CB34-4E8B-2E7C-6670-B4539182358D}"/>
              </a:ext>
            </a:extLst>
          </p:cNvPr>
          <p:cNvCxnSpPr/>
          <p:nvPr/>
        </p:nvCxnSpPr>
        <p:spPr>
          <a:xfrm flipH="1">
            <a:off x="7458325" y="2824021"/>
            <a:ext cx="224790" cy="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D5B41825-0604-925F-A1EF-04C6E162E4F6}"/>
              </a:ext>
            </a:extLst>
          </p:cNvPr>
          <p:cNvCxnSpPr/>
          <p:nvPr/>
        </p:nvCxnSpPr>
        <p:spPr>
          <a:xfrm flipH="1" flipV="1">
            <a:off x="7459595" y="3625391"/>
            <a:ext cx="2159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5DC5E9BC-486B-EE34-B43C-16FD2342283E}"/>
              </a:ext>
            </a:extLst>
          </p:cNvPr>
          <p:cNvCxnSpPr/>
          <p:nvPr/>
        </p:nvCxnSpPr>
        <p:spPr>
          <a:xfrm flipH="1" flipV="1">
            <a:off x="7456420" y="4196256"/>
            <a:ext cx="2235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46A9309A-7F6D-1985-3C8C-2058E0BF0709}"/>
              </a:ext>
            </a:extLst>
          </p:cNvPr>
          <p:cNvCxnSpPr/>
          <p:nvPr/>
        </p:nvCxnSpPr>
        <p:spPr>
          <a:xfrm flipH="1">
            <a:off x="7459595" y="4765851"/>
            <a:ext cx="2178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 Box 85">
            <a:extLst>
              <a:ext uri="{FF2B5EF4-FFF2-40B4-BE49-F238E27FC236}">
                <a16:creationId xmlns:a16="http://schemas.microsoft.com/office/drawing/2014/main" id="{1EC70499-3205-C58D-3A9C-B5BF1DF33027}"/>
              </a:ext>
            </a:extLst>
          </p:cNvPr>
          <p:cNvSpPr txBox="1"/>
          <p:nvPr/>
        </p:nvSpPr>
        <p:spPr>
          <a:xfrm>
            <a:off x="10884751" y="3379733"/>
            <a:ext cx="683260" cy="455930"/>
          </a:xfrm>
          <a:prstGeom prst="rect">
            <a:avLst/>
          </a:prstGeom>
          <a:solidFill>
            <a:schemeClr val="bg1">
              <a:lumMod val="95000"/>
            </a:schemeClr>
          </a:solidFill>
          <a:ln w="6350">
            <a:solidFill>
              <a:prstClr val="black"/>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PRB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Procedures Review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Text Box 86">
            <a:extLst>
              <a:ext uri="{FF2B5EF4-FFF2-40B4-BE49-F238E27FC236}">
                <a16:creationId xmlns:a16="http://schemas.microsoft.com/office/drawing/2014/main" id="{7501DC62-CC3A-021D-76CC-C87DE604173F}"/>
              </a:ext>
            </a:extLst>
          </p:cNvPr>
          <p:cNvSpPr txBox="1"/>
          <p:nvPr/>
        </p:nvSpPr>
        <p:spPr>
          <a:xfrm>
            <a:off x="10879036" y="3951233"/>
            <a:ext cx="687070"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TAS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Technical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0" name="Straight Connector 99">
            <a:extLst>
              <a:ext uri="{FF2B5EF4-FFF2-40B4-BE49-F238E27FC236}">
                <a16:creationId xmlns:a16="http://schemas.microsoft.com/office/drawing/2014/main" id="{1147E6D1-EB7C-1EE3-AD78-4FE240855BF4}"/>
              </a:ext>
            </a:extLst>
          </p:cNvPr>
          <p:cNvCxnSpPr>
            <a:cxnSpLocks/>
          </p:cNvCxnSpPr>
          <p:nvPr/>
        </p:nvCxnSpPr>
        <p:spPr>
          <a:xfrm>
            <a:off x="10651706" y="2830383"/>
            <a:ext cx="0" cy="1346910"/>
          </a:xfrm>
          <a:prstGeom prst="line">
            <a:avLst/>
          </a:prstGeom>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4B769D2F-3339-46EC-F2AC-B30F683D94CE}"/>
              </a:ext>
            </a:extLst>
          </p:cNvPr>
          <p:cNvCxnSpPr/>
          <p:nvPr/>
        </p:nvCxnSpPr>
        <p:spPr>
          <a:xfrm flipH="1">
            <a:off x="10658691" y="2830383"/>
            <a:ext cx="224790" cy="0"/>
          </a:xfrm>
          <a:prstGeom prst="line">
            <a:avLst/>
          </a:prstGeom>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004CB518-396B-B738-1B81-348AC33EDFDF}"/>
              </a:ext>
            </a:extLst>
          </p:cNvPr>
          <p:cNvCxnSpPr/>
          <p:nvPr/>
        </p:nvCxnSpPr>
        <p:spPr>
          <a:xfrm flipH="1" flipV="1">
            <a:off x="10654881" y="3605793"/>
            <a:ext cx="215900"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B4C8F978-51E2-B5C4-19B7-C42540BB6841}"/>
              </a:ext>
            </a:extLst>
          </p:cNvPr>
          <p:cNvCxnSpPr/>
          <p:nvPr/>
        </p:nvCxnSpPr>
        <p:spPr>
          <a:xfrm flipH="1" flipV="1">
            <a:off x="10659326" y="4177293"/>
            <a:ext cx="223520"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04" name="Text Box 75">
            <a:extLst>
              <a:ext uri="{FF2B5EF4-FFF2-40B4-BE49-F238E27FC236}">
                <a16:creationId xmlns:a16="http://schemas.microsoft.com/office/drawing/2014/main" id="{1D80448B-06E6-D3FC-C2B5-D66AC5762347}"/>
              </a:ext>
            </a:extLst>
          </p:cNvPr>
          <p:cNvSpPr txBox="1"/>
          <p:nvPr/>
        </p:nvSpPr>
        <p:spPr>
          <a:xfrm>
            <a:off x="9525885" y="3384449"/>
            <a:ext cx="683260" cy="455930"/>
          </a:xfrm>
          <a:prstGeom prst="rect">
            <a:avLst/>
          </a:prstGeom>
          <a:solidFill>
            <a:schemeClr val="bg1">
              <a:lumMod val="95000"/>
            </a:schemeClr>
          </a:solidFill>
          <a:ln w="6350">
            <a:solidFill>
              <a:prstClr val="black"/>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X12C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Communications Controls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Box 76">
            <a:extLst>
              <a:ext uri="{FF2B5EF4-FFF2-40B4-BE49-F238E27FC236}">
                <a16:creationId xmlns:a16="http://schemas.microsoft.com/office/drawing/2014/main" id="{5497CE6F-ED24-1B3C-4201-1DA8034D8C1D}"/>
              </a:ext>
            </a:extLst>
          </p:cNvPr>
          <p:cNvSpPr txBox="1"/>
          <p:nvPr/>
        </p:nvSpPr>
        <p:spPr>
          <a:xfrm>
            <a:off x="9520170" y="3955949"/>
            <a:ext cx="687070"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X12F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Finance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 Box 77">
            <a:extLst>
              <a:ext uri="{FF2B5EF4-FFF2-40B4-BE49-F238E27FC236}">
                <a16:creationId xmlns:a16="http://schemas.microsoft.com/office/drawing/2014/main" id="{A0BF54C3-77A2-09CA-F80D-718ECCC08AA1}"/>
              </a:ext>
            </a:extLst>
          </p:cNvPr>
          <p:cNvSpPr txBox="1"/>
          <p:nvPr/>
        </p:nvSpPr>
        <p:spPr>
          <a:xfrm>
            <a:off x="9520170" y="4526179"/>
            <a:ext cx="690245"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X12J</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Technical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7" name="Straight Connector 106">
            <a:extLst>
              <a:ext uri="{FF2B5EF4-FFF2-40B4-BE49-F238E27FC236}">
                <a16:creationId xmlns:a16="http://schemas.microsoft.com/office/drawing/2014/main" id="{0E0D5443-0686-6BE3-467E-E4A1AC4BFCA3}"/>
              </a:ext>
            </a:extLst>
          </p:cNvPr>
          <p:cNvCxnSpPr>
            <a:cxnSpLocks/>
          </p:cNvCxnSpPr>
          <p:nvPr/>
        </p:nvCxnSpPr>
        <p:spPr>
          <a:xfrm>
            <a:off x="9295380" y="2769322"/>
            <a:ext cx="0" cy="2560767"/>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15AFD9E7-4A88-5FF1-6043-F43942DF2492}"/>
              </a:ext>
            </a:extLst>
          </p:cNvPr>
          <p:cNvCxnSpPr/>
          <p:nvPr/>
        </p:nvCxnSpPr>
        <p:spPr>
          <a:xfrm flipH="1">
            <a:off x="9299825" y="2768687"/>
            <a:ext cx="224790" cy="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F0104DBB-491C-A8F8-D6BC-B2F7D551BEBE}"/>
              </a:ext>
            </a:extLst>
          </p:cNvPr>
          <p:cNvCxnSpPr/>
          <p:nvPr/>
        </p:nvCxnSpPr>
        <p:spPr>
          <a:xfrm flipH="1" flipV="1">
            <a:off x="9296015" y="3615589"/>
            <a:ext cx="215900"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B79137E1-02CD-FB77-5CF8-F9FBFA6DFF27}"/>
              </a:ext>
            </a:extLst>
          </p:cNvPr>
          <p:cNvCxnSpPr/>
          <p:nvPr/>
        </p:nvCxnSpPr>
        <p:spPr>
          <a:xfrm flipH="1" flipV="1">
            <a:off x="9300460" y="4187089"/>
            <a:ext cx="223520"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32D83C7E-AEF8-B82A-FAA5-98CE16FAFD65}"/>
              </a:ext>
            </a:extLst>
          </p:cNvPr>
          <p:cNvCxnSpPr/>
          <p:nvPr/>
        </p:nvCxnSpPr>
        <p:spPr>
          <a:xfrm flipH="1">
            <a:off x="9296015" y="4757319"/>
            <a:ext cx="217805"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12" name="Text Box 83">
            <a:extLst>
              <a:ext uri="{FF2B5EF4-FFF2-40B4-BE49-F238E27FC236}">
                <a16:creationId xmlns:a16="http://schemas.microsoft.com/office/drawing/2014/main" id="{B163E7CB-867B-E388-2208-09BC7B742A58}"/>
              </a:ext>
            </a:extLst>
          </p:cNvPr>
          <p:cNvSpPr txBox="1"/>
          <p:nvPr/>
        </p:nvSpPr>
        <p:spPr>
          <a:xfrm>
            <a:off x="9526520" y="5097679"/>
            <a:ext cx="690245" cy="455930"/>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20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X12M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200"/>
              </a:spcBef>
              <a:spcAft>
                <a:spcPts val="0"/>
              </a:spcAft>
            </a:pPr>
            <a:r>
              <a:rPr lang="en-US" sz="600" b="1" dirty="0">
                <a:effectLst/>
                <a:latin typeface="Calibri" panose="020F0502020204030204" pitchFamily="34" charset="0"/>
                <a:ea typeface="Calibri" panose="020F0502020204030204" pitchFamily="34" charset="0"/>
                <a:cs typeface="Times New Roman" panose="02020603050405020304" pitchFamily="18" charset="0"/>
              </a:rPr>
              <a:t>Supply Chain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3" name="Straight Arrow Connector 112">
            <a:extLst>
              <a:ext uri="{FF2B5EF4-FFF2-40B4-BE49-F238E27FC236}">
                <a16:creationId xmlns:a16="http://schemas.microsoft.com/office/drawing/2014/main" id="{4E8ACE0C-4BA6-56CD-A571-17BEA1DF882C}"/>
              </a:ext>
            </a:extLst>
          </p:cNvPr>
          <p:cNvCxnSpPr/>
          <p:nvPr/>
        </p:nvCxnSpPr>
        <p:spPr>
          <a:xfrm flipH="1">
            <a:off x="9293475" y="5330089"/>
            <a:ext cx="217805" cy="0"/>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BCADF667-E57A-4AA9-A8C8-126D419FDE2D}"/>
              </a:ext>
            </a:extLst>
          </p:cNvPr>
          <p:cNvCxnSpPr>
            <a:endCxn id="38" idx="0"/>
          </p:cNvCxnSpPr>
          <p:nvPr/>
        </p:nvCxnSpPr>
        <p:spPr>
          <a:xfrm>
            <a:off x="8471474" y="2454961"/>
            <a:ext cx="0" cy="97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01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9214-B59B-5448-A3D1-1378CA81808B}"/>
              </a:ext>
            </a:extLst>
          </p:cNvPr>
          <p:cNvSpPr>
            <a:spLocks noGrp="1"/>
          </p:cNvSpPr>
          <p:nvPr>
            <p:ph type="title"/>
          </p:nvPr>
        </p:nvSpPr>
        <p:spPr>
          <a:xfrm>
            <a:off x="640080" y="1116755"/>
            <a:ext cx="3449320" cy="1524379"/>
          </a:xfrm>
        </p:spPr>
        <p:txBody>
          <a:bodyPr/>
          <a:lstStyle/>
          <a:p>
            <a:r>
              <a:rPr lang="en-US" dirty="0"/>
              <a:t>X12N -Insurance subcommittee </a:t>
            </a:r>
            <a:br>
              <a:rPr lang="en-US" dirty="0"/>
            </a:br>
            <a:br>
              <a:rPr lang="en-US" dirty="0"/>
            </a:br>
            <a:endParaRPr lang="en-US" dirty="0"/>
          </a:p>
        </p:txBody>
      </p:sp>
      <p:sp>
        <p:nvSpPr>
          <p:cNvPr id="3" name="Text Placeholder 2">
            <a:extLst>
              <a:ext uri="{FF2B5EF4-FFF2-40B4-BE49-F238E27FC236}">
                <a16:creationId xmlns:a16="http://schemas.microsoft.com/office/drawing/2014/main" id="{39F3AAE8-A130-435E-ABBF-71EF96D9E647}"/>
              </a:ext>
            </a:extLst>
          </p:cNvPr>
          <p:cNvSpPr>
            <a:spLocks noGrp="1"/>
          </p:cNvSpPr>
          <p:nvPr>
            <p:ph type="body" idx="1"/>
          </p:nvPr>
        </p:nvSpPr>
        <p:spPr/>
        <p:txBody>
          <a:bodyPr/>
          <a:lstStyle/>
          <a:p>
            <a:r>
              <a:rPr lang="en-US" i="1" dirty="0"/>
              <a:t>X12N Purpose and Scope (ASC90)</a:t>
            </a:r>
          </a:p>
          <a:p>
            <a:pPr lvl="1"/>
            <a:r>
              <a:rPr lang="en-US" sz="1600" i="0" dirty="0">
                <a:solidFill>
                  <a:schemeClr val="tx1">
                    <a:lumMod val="65000"/>
                    <a:lumOff val="35000"/>
                  </a:schemeClr>
                </a:solidFill>
                <a:cs typeface="Arial" panose="020B0604020202020204" pitchFamily="34" charset="0"/>
              </a:rPr>
              <a:t>R</a:t>
            </a:r>
            <a:r>
              <a:rPr lang="en-US" sz="1600" b="0" i="0" kern="1200" dirty="0">
                <a:solidFill>
                  <a:schemeClr val="tx1">
                    <a:lumMod val="65000"/>
                    <a:lumOff val="35000"/>
                  </a:schemeClr>
                </a:solidFill>
                <a:effectLst/>
                <a:latin typeface="+mn-lt"/>
                <a:ea typeface="+mn-ea"/>
                <a:cs typeface="Arial" panose="020B0604020202020204" pitchFamily="34" charset="0"/>
              </a:rPr>
              <a:t>esponsible for the development and maintenance of components of the X12 EDI </a:t>
            </a:r>
            <a:r>
              <a:rPr lang="en-US" sz="1600" i="0" dirty="0">
                <a:solidFill>
                  <a:schemeClr val="tx1">
                    <a:lumMod val="65000"/>
                    <a:lumOff val="35000"/>
                  </a:schemeClr>
                </a:solidFill>
                <a:cs typeface="Arial" panose="020B0604020202020204" pitchFamily="34" charset="0"/>
              </a:rPr>
              <a:t>Standard related to the insurance industry’s business activities, including Property, Casualty, Health, Life, and Annuity insurance, Reinsurance, and Pensions</a:t>
            </a:r>
          </a:p>
          <a:p>
            <a:pPr lvl="1"/>
            <a:r>
              <a:rPr lang="en-US" sz="1600" i="0" dirty="0">
                <a:solidFill>
                  <a:schemeClr val="tx1">
                    <a:lumMod val="65000"/>
                    <a:lumOff val="35000"/>
                  </a:schemeClr>
                </a:solidFill>
                <a:cs typeface="Arial" panose="020B0604020202020204" pitchFamily="34" charset="0"/>
              </a:rPr>
              <a:t>Develops and maintains interpretations, technical reports and guidelines related to its areas of responsibility </a:t>
            </a:r>
          </a:p>
          <a:p>
            <a:r>
              <a:rPr lang="en-US" dirty="0"/>
              <a:t>Officers</a:t>
            </a:r>
          </a:p>
          <a:p>
            <a:pPr lvl="1"/>
            <a:r>
              <a:rPr lang="en-US" sz="1600" i="0" dirty="0"/>
              <a:t>Tara Rose, Chair</a:t>
            </a:r>
          </a:p>
          <a:p>
            <a:pPr lvl="1"/>
            <a:r>
              <a:rPr lang="en-US" sz="1600" i="0" dirty="0"/>
              <a:t>Michelle Barry, Vice-chair</a:t>
            </a:r>
          </a:p>
          <a:p>
            <a:endParaRPr lang="en-US" dirty="0"/>
          </a:p>
          <a:p>
            <a:endParaRPr lang="en-US" dirty="0"/>
          </a:p>
        </p:txBody>
      </p:sp>
    </p:spTree>
    <p:extLst>
      <p:ext uri="{BB962C8B-B14F-4D97-AF65-F5344CB8AC3E}">
        <p14:creationId xmlns:p14="http://schemas.microsoft.com/office/powerpoint/2010/main" val="37409336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7E91-14DD-4CC1-B548-AE13F2A4C2FD}"/>
              </a:ext>
            </a:extLst>
          </p:cNvPr>
          <p:cNvSpPr>
            <a:spLocks noGrp="1"/>
          </p:cNvSpPr>
          <p:nvPr>
            <p:ph type="title"/>
          </p:nvPr>
        </p:nvSpPr>
        <p:spPr/>
        <p:txBody>
          <a:bodyPr/>
          <a:lstStyle/>
          <a:p>
            <a:r>
              <a:rPr lang="en-US" dirty="0"/>
              <a:t>Standing meeting logistics and reminders	</a:t>
            </a:r>
          </a:p>
        </p:txBody>
      </p:sp>
      <p:sp>
        <p:nvSpPr>
          <p:cNvPr id="3" name="Text Placeholder 2">
            <a:extLst>
              <a:ext uri="{FF2B5EF4-FFF2-40B4-BE49-F238E27FC236}">
                <a16:creationId xmlns:a16="http://schemas.microsoft.com/office/drawing/2014/main" id="{86041996-240D-4106-A4F5-30AAD80211EF}"/>
              </a:ext>
            </a:extLst>
          </p:cNvPr>
          <p:cNvSpPr>
            <a:spLocks noGrp="1"/>
          </p:cNvSpPr>
          <p:nvPr>
            <p:ph type="body" idx="1"/>
          </p:nvPr>
        </p:nvSpPr>
        <p:spPr>
          <a:xfrm>
            <a:off x="5566610" y="1116755"/>
            <a:ext cx="5863389" cy="5380298"/>
          </a:xfrm>
        </p:spPr>
        <p:txBody>
          <a:bodyPr/>
          <a:lstStyle/>
          <a:p>
            <a:pPr>
              <a:lnSpc>
                <a:spcPct val="100000"/>
              </a:lnSpc>
            </a:pPr>
            <a:r>
              <a:rPr lang="en-US" i="0" dirty="0"/>
              <a:t>Task and work group report outs</a:t>
            </a:r>
          </a:p>
          <a:p>
            <a:pPr lvl="1">
              <a:lnSpc>
                <a:spcPct val="100000"/>
              </a:lnSpc>
            </a:pPr>
            <a:r>
              <a:rPr lang="en-US" sz="1600" dirty="0"/>
              <a:t>Due today, 10/4, by 5PM ET</a:t>
            </a:r>
          </a:p>
          <a:p>
            <a:pPr>
              <a:lnSpc>
                <a:spcPct val="100000"/>
              </a:lnSpc>
            </a:pPr>
            <a:endParaRPr lang="en-US" sz="1800" i="0" dirty="0"/>
          </a:p>
          <a:p>
            <a:pPr>
              <a:lnSpc>
                <a:spcPct val="100000"/>
              </a:lnSpc>
            </a:pPr>
            <a:endParaRPr lang="en-US" sz="1800" i="0" dirty="0"/>
          </a:p>
          <a:p>
            <a:pPr lvl="1"/>
            <a:endParaRPr lang="en-US" dirty="0"/>
          </a:p>
          <a:p>
            <a:endParaRPr lang="en-US" dirty="0"/>
          </a:p>
        </p:txBody>
      </p:sp>
    </p:spTree>
    <p:extLst>
      <p:ext uri="{BB962C8B-B14F-4D97-AF65-F5344CB8AC3E}">
        <p14:creationId xmlns:p14="http://schemas.microsoft.com/office/powerpoint/2010/main" val="10397009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2397-A63C-2D4E-AB40-61E6800060E2}"/>
              </a:ext>
            </a:extLst>
          </p:cNvPr>
          <p:cNvSpPr>
            <a:spLocks noGrp="1"/>
          </p:cNvSpPr>
          <p:nvPr>
            <p:ph type="title"/>
          </p:nvPr>
        </p:nvSpPr>
        <p:spPr>
          <a:xfrm>
            <a:off x="640080" y="1116755"/>
            <a:ext cx="3894513" cy="1524379"/>
          </a:xfrm>
        </p:spPr>
        <p:txBody>
          <a:bodyPr/>
          <a:lstStyle/>
          <a:p>
            <a:r>
              <a:rPr lang="en-US" dirty="0"/>
              <a:t>Stay Connected</a:t>
            </a:r>
          </a:p>
        </p:txBody>
      </p:sp>
      <p:sp>
        <p:nvSpPr>
          <p:cNvPr id="6" name="Text Placeholder 5">
            <a:extLst>
              <a:ext uri="{FF2B5EF4-FFF2-40B4-BE49-F238E27FC236}">
                <a16:creationId xmlns:a16="http://schemas.microsoft.com/office/drawing/2014/main" id="{35F3F18C-1957-CA40-A20F-5D518F6B22DF}"/>
              </a:ext>
            </a:extLst>
          </p:cNvPr>
          <p:cNvSpPr>
            <a:spLocks noGrp="1"/>
          </p:cNvSpPr>
          <p:nvPr>
            <p:ph type="body" idx="1"/>
          </p:nvPr>
        </p:nvSpPr>
        <p:spPr/>
        <p:txBody>
          <a:bodyPr/>
          <a:lstStyle/>
          <a:p>
            <a:r>
              <a:rPr lang="en-CA" dirty="0"/>
              <a:t>Learn more at </a:t>
            </a:r>
            <a:r>
              <a:rPr lang="en-CA" dirty="0">
                <a:hlinkClick r:id="rId3"/>
              </a:rPr>
              <a:t>X12.org</a:t>
            </a:r>
            <a:endParaRPr lang="en-CA" dirty="0"/>
          </a:p>
          <a:p>
            <a:r>
              <a:rPr lang="en-CA" dirty="0"/>
              <a:t>Stay informed by following X12</a:t>
            </a:r>
          </a:p>
          <a:p>
            <a:pPr marL="406400" lvl="1" indent="0">
              <a:buNone/>
            </a:pPr>
            <a:r>
              <a:rPr lang="en-CA" dirty="0"/>
              <a:t>          @x12standards on Twitter</a:t>
            </a:r>
          </a:p>
          <a:p>
            <a:pPr marL="406400" lvl="1" indent="0">
              <a:buNone/>
            </a:pPr>
            <a:r>
              <a:rPr lang="en-CA" dirty="0"/>
              <a:t>          #X12 on LinkedIn</a:t>
            </a:r>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E2C18202-C1B2-D346-A5C6-88900CCC8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7127" y="2720475"/>
            <a:ext cx="279400" cy="279400"/>
          </a:xfrm>
          <a:prstGeom prst="rect">
            <a:avLst/>
          </a:prstGeom>
        </p:spPr>
      </p:pic>
      <p:pic>
        <p:nvPicPr>
          <p:cNvPr id="10" name="Picture 9" descr="A picture containing ax&#10;&#10;Description automatically generated">
            <a:extLst>
              <a:ext uri="{FF2B5EF4-FFF2-40B4-BE49-F238E27FC236}">
                <a16:creationId xmlns:a16="http://schemas.microsoft.com/office/drawing/2014/main" id="{E12B2B06-923F-E142-B16C-8FF9E9DFF6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7048" y="2261602"/>
            <a:ext cx="317500" cy="260350"/>
          </a:xfrm>
          <a:prstGeom prst="rect">
            <a:avLst/>
          </a:prstGeom>
        </p:spPr>
      </p:pic>
    </p:spTree>
    <p:extLst>
      <p:ext uri="{BB962C8B-B14F-4D97-AF65-F5344CB8AC3E}">
        <p14:creationId xmlns:p14="http://schemas.microsoft.com/office/powerpoint/2010/main" val="889844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erson standing in front of a curtain&#10;&#10;Description automatically generated">
            <a:extLst>
              <a:ext uri="{FF2B5EF4-FFF2-40B4-BE49-F238E27FC236}">
                <a16:creationId xmlns:a16="http://schemas.microsoft.com/office/drawing/2014/main" id="{A7C96318-63C9-004D-94D5-CF9A1D7F0B0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033" b="1033"/>
          <a:stretch/>
        </p:blipFill>
        <p:spPr>
          <a:xfrm>
            <a:off x="1880199" y="773256"/>
            <a:ext cx="9929495" cy="5808415"/>
          </a:xfrm>
        </p:spPr>
      </p:pic>
      <p:sp>
        <p:nvSpPr>
          <p:cNvPr id="24" name="Picture Placeholder 16">
            <a:extLst>
              <a:ext uri="{FF2B5EF4-FFF2-40B4-BE49-F238E27FC236}">
                <a16:creationId xmlns:a16="http://schemas.microsoft.com/office/drawing/2014/main" id="{033CBA34-1035-154E-84EE-D4593D48D3BB}"/>
              </a:ext>
            </a:extLst>
          </p:cNvPr>
          <p:cNvSpPr txBox="1">
            <a:spLocks/>
          </p:cNvSpPr>
          <p:nvPr/>
        </p:nvSpPr>
        <p:spPr>
          <a:xfrm>
            <a:off x="1361289" y="679387"/>
            <a:ext cx="10098503" cy="5883377"/>
          </a:xfrm>
          <a:prstGeom prst="rect">
            <a:avLst/>
          </a:prstGeom>
          <a:blipFill>
            <a:blip r:embed="rId4" cstate="screen">
              <a:extLst>
                <a:ext uri="{28A0092B-C50C-407E-A947-70E740481C1C}">
                  <a14:useLocalDpi xmlns:a14="http://schemas.microsoft.com/office/drawing/2010/main"/>
                </a:ext>
              </a:extLst>
            </a:blip>
            <a:stretch>
              <a:fillRect r="-3350" b="-3662"/>
            </a:stretch>
          </a:blipFill>
        </p:spPr>
      </p:sp>
      <p:sp>
        <p:nvSpPr>
          <p:cNvPr id="9" name="Title 8">
            <a:extLst>
              <a:ext uri="{FF2B5EF4-FFF2-40B4-BE49-F238E27FC236}">
                <a16:creationId xmlns:a16="http://schemas.microsoft.com/office/drawing/2014/main" id="{EE704416-C2D4-8449-8D50-68BFF7C4A120}"/>
              </a:ext>
            </a:extLst>
          </p:cNvPr>
          <p:cNvSpPr>
            <a:spLocks noGrp="1"/>
          </p:cNvSpPr>
          <p:nvPr>
            <p:ph type="title"/>
          </p:nvPr>
        </p:nvSpPr>
        <p:spPr/>
        <p:txBody>
          <a:bodyPr/>
          <a:lstStyle/>
          <a:p>
            <a:r>
              <a:rPr lang="en-US" dirty="0"/>
              <a:t>Wrap-up</a:t>
            </a:r>
          </a:p>
        </p:txBody>
      </p:sp>
      <p:sp>
        <p:nvSpPr>
          <p:cNvPr id="12" name="Text Placeholder 11">
            <a:extLst>
              <a:ext uri="{FF2B5EF4-FFF2-40B4-BE49-F238E27FC236}">
                <a16:creationId xmlns:a16="http://schemas.microsoft.com/office/drawing/2014/main" id="{56BBC22A-119D-7041-A00E-CF39F30A9C98}"/>
              </a:ext>
            </a:extLst>
          </p:cNvPr>
          <p:cNvSpPr>
            <a:spLocks noGrp="1"/>
          </p:cNvSpPr>
          <p:nvPr>
            <p:ph type="body" idx="14"/>
          </p:nvPr>
        </p:nvSpPr>
        <p:spPr>
          <a:xfrm>
            <a:off x="6962274" y="1116755"/>
            <a:ext cx="4467725" cy="5376119"/>
          </a:xfrm>
        </p:spPr>
        <p:txBody>
          <a:bodyPr/>
          <a:lstStyle/>
          <a:p>
            <a:r>
              <a:rPr lang="en-US" dirty="0"/>
              <a:t>Post questions, suggestions, or feedback, use the online form at </a:t>
            </a:r>
            <a:r>
              <a:rPr lang="en-CA" u="sng" dirty="0">
                <a:hlinkClick r:id="rId5"/>
              </a:rPr>
              <a:t>X12.org/feedback</a:t>
            </a:r>
            <a:br>
              <a:rPr lang="en-CA" u="sng" dirty="0"/>
            </a:br>
            <a:endParaRPr lang="en-CA" u="sng" dirty="0"/>
          </a:p>
          <a:p>
            <a:r>
              <a:rPr lang="en-CA" dirty="0"/>
              <a:t>Next X12N Full Subcommittee meeting – Thursday 10/5 at 10 AM ET</a:t>
            </a:r>
          </a:p>
          <a:p>
            <a:endParaRPr lang="en-CA" u="sng" dirty="0"/>
          </a:p>
          <a:p>
            <a:endParaRPr lang="en-US" dirty="0"/>
          </a:p>
          <a:p>
            <a:endParaRPr lang="en-US" dirty="0"/>
          </a:p>
        </p:txBody>
      </p:sp>
      <p:sp>
        <p:nvSpPr>
          <p:cNvPr id="7" name="TextBox 6">
            <a:extLst>
              <a:ext uri="{FF2B5EF4-FFF2-40B4-BE49-F238E27FC236}">
                <a16:creationId xmlns:a16="http://schemas.microsoft.com/office/drawing/2014/main" id="{EEDEE1EF-3657-BF48-A4AF-AA1D67F8F9FE}"/>
              </a:ext>
            </a:extLst>
          </p:cNvPr>
          <p:cNvSpPr txBox="1"/>
          <p:nvPr/>
        </p:nvSpPr>
        <p:spPr>
          <a:xfrm>
            <a:off x="640080" y="4114800"/>
            <a:ext cx="1774556" cy="1616529"/>
          </a:xfrm>
          <a:prstGeom prst="rect">
            <a:avLst/>
          </a:prstGeom>
          <a:noFill/>
        </p:spPr>
        <p:txBody>
          <a:bodyPr wrap="square" lIns="0" tIns="0" rIns="0" bIns="0" rtlCol="0" anchor="t">
            <a:noAutofit/>
          </a:bodyPr>
          <a:lstStyle/>
          <a:p>
            <a:pPr>
              <a:lnSpc>
                <a:spcPts val="1300"/>
              </a:lnSpc>
              <a:spcAft>
                <a:spcPts val="1000"/>
              </a:spcAft>
            </a:pPr>
            <a:endParaRPr lang="en-US" sz="1000" dirty="0">
              <a:solidFill>
                <a:srgbClr val="7030A0"/>
              </a:solidFill>
            </a:endParaRPr>
          </a:p>
        </p:txBody>
      </p:sp>
      <p:pic>
        <p:nvPicPr>
          <p:cNvPr id="10" name="Picture 9">
            <a:extLst>
              <a:ext uri="{FF2B5EF4-FFF2-40B4-BE49-F238E27FC236}">
                <a16:creationId xmlns:a16="http://schemas.microsoft.com/office/drawing/2014/main" id="{C08E016C-0A14-F44D-9B69-A3BE2E1F3E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spTree>
    <p:extLst>
      <p:ext uri="{BB962C8B-B14F-4D97-AF65-F5344CB8AC3E}">
        <p14:creationId xmlns:p14="http://schemas.microsoft.com/office/powerpoint/2010/main" val="843248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7930-F398-0D4F-BD2A-74B55DED0104}"/>
              </a:ext>
            </a:extLst>
          </p:cNvPr>
          <p:cNvSpPr>
            <a:spLocks noGrp="1"/>
          </p:cNvSpPr>
          <p:nvPr>
            <p:ph type="title"/>
          </p:nvPr>
        </p:nvSpPr>
        <p:spPr>
          <a:xfrm>
            <a:off x="640079" y="1116755"/>
            <a:ext cx="3695437" cy="1524379"/>
          </a:xfrm>
        </p:spPr>
        <p:txBody>
          <a:bodyPr/>
          <a:lstStyle/>
          <a:p>
            <a:r>
              <a:rPr lang="en-US" sz="3600" dirty="0"/>
              <a:t>X12N Full Subcommittee -  Fall 2023 </a:t>
            </a:r>
          </a:p>
        </p:txBody>
      </p:sp>
      <p:sp>
        <p:nvSpPr>
          <p:cNvPr id="3" name="Text Placeholder 2">
            <a:extLst>
              <a:ext uri="{FF2B5EF4-FFF2-40B4-BE49-F238E27FC236}">
                <a16:creationId xmlns:a16="http://schemas.microsoft.com/office/drawing/2014/main" id="{778C9936-8D8E-A346-B45E-DD5FC4519C40}"/>
              </a:ext>
            </a:extLst>
          </p:cNvPr>
          <p:cNvSpPr>
            <a:spLocks noGrp="1"/>
          </p:cNvSpPr>
          <p:nvPr>
            <p:ph type="body" idx="1"/>
          </p:nvPr>
        </p:nvSpPr>
        <p:spPr>
          <a:xfrm>
            <a:off x="640079" y="3184687"/>
            <a:ext cx="3042235" cy="2064360"/>
          </a:xfrm>
        </p:spPr>
        <p:txBody>
          <a:bodyPr/>
          <a:lstStyle/>
          <a:p>
            <a:pPr>
              <a:lnSpc>
                <a:spcPct val="100000"/>
              </a:lnSpc>
            </a:pPr>
            <a:r>
              <a:rPr lang="en-US" sz="1800" dirty="0"/>
              <a:t>Tara Rose, Chair</a:t>
            </a:r>
          </a:p>
          <a:p>
            <a:pPr>
              <a:lnSpc>
                <a:spcPct val="100000"/>
              </a:lnSpc>
            </a:pPr>
            <a:r>
              <a:rPr lang="en-US" sz="1800" dirty="0"/>
              <a:t>Michelle Barry, Vice-Chair</a:t>
            </a:r>
          </a:p>
        </p:txBody>
      </p:sp>
    </p:spTree>
    <p:extLst>
      <p:ext uri="{BB962C8B-B14F-4D97-AF65-F5344CB8AC3E}">
        <p14:creationId xmlns:p14="http://schemas.microsoft.com/office/powerpoint/2010/main" val="3782327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7594-7099-534E-8541-8B97513D00B0}"/>
              </a:ext>
            </a:extLst>
          </p:cNvPr>
          <p:cNvSpPr>
            <a:spLocks noGrp="1"/>
          </p:cNvSpPr>
          <p:nvPr>
            <p:ph type="title"/>
          </p:nvPr>
        </p:nvSpPr>
        <p:spPr/>
        <p:txBody>
          <a:bodyPr/>
          <a:lstStyle/>
          <a:p>
            <a:r>
              <a:rPr lang="en-US" dirty="0"/>
              <a:t>Disclaimer</a:t>
            </a:r>
          </a:p>
        </p:txBody>
      </p:sp>
      <p:sp>
        <p:nvSpPr>
          <p:cNvPr id="6" name="Text Placeholder 5">
            <a:extLst>
              <a:ext uri="{FF2B5EF4-FFF2-40B4-BE49-F238E27FC236}">
                <a16:creationId xmlns:a16="http://schemas.microsoft.com/office/drawing/2014/main" id="{0CC9C3E5-138D-DD44-BE70-56926DB18D04}"/>
              </a:ext>
            </a:extLst>
          </p:cNvPr>
          <p:cNvSpPr>
            <a:spLocks noGrp="1"/>
          </p:cNvSpPr>
          <p:nvPr>
            <p:ph type="body" idx="1"/>
          </p:nvPr>
        </p:nvSpPr>
        <p:spPr/>
        <p:txBody>
          <a:bodyPr/>
          <a:lstStyle/>
          <a:p>
            <a:r>
              <a:rPr lang="en-US" dirty="0"/>
              <a:t>This presentation is for informational purposes only</a:t>
            </a:r>
          </a:p>
          <a:p>
            <a:r>
              <a:rPr lang="en-US" dirty="0"/>
              <a:t>This presentation is not intended to represent legal advice </a:t>
            </a:r>
          </a:p>
          <a:p>
            <a:r>
              <a:rPr lang="en-US" dirty="0"/>
              <a:t>The content is point-in-time information and is subject to revision </a:t>
            </a:r>
          </a:p>
          <a:p>
            <a:r>
              <a:rPr lang="en-US" dirty="0"/>
              <a:t>If you have questions regarding specific information, please send them to </a:t>
            </a:r>
            <a:r>
              <a:rPr lang="en-US" u="sng" dirty="0">
                <a:hlinkClick r:id="rId2"/>
              </a:rPr>
              <a:t>info@x12.org</a:t>
            </a:r>
            <a:r>
              <a:rPr lang="en-US" dirty="0"/>
              <a:t> </a:t>
            </a:r>
          </a:p>
          <a:p>
            <a:r>
              <a:rPr lang="en-US" dirty="0"/>
              <a:t>Visit </a:t>
            </a:r>
            <a:r>
              <a:rPr lang="en-US" u="sng" dirty="0">
                <a:hlinkClick r:id="rId3"/>
              </a:rPr>
              <a:t>www.x12.org</a:t>
            </a:r>
            <a:r>
              <a:rPr lang="en-US" dirty="0"/>
              <a:t> for additional details about X12 </a:t>
            </a:r>
          </a:p>
          <a:p>
            <a:endParaRPr lang="en-US" dirty="0"/>
          </a:p>
        </p:txBody>
      </p:sp>
    </p:spTree>
    <p:extLst>
      <p:ext uri="{BB962C8B-B14F-4D97-AF65-F5344CB8AC3E}">
        <p14:creationId xmlns:p14="http://schemas.microsoft.com/office/powerpoint/2010/main" val="1878300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7C85A-4E0B-44F4-B165-5529BDC9284A}"/>
              </a:ext>
            </a:extLst>
          </p:cNvPr>
          <p:cNvSpPr>
            <a:spLocks noGrp="1"/>
          </p:cNvSpPr>
          <p:nvPr>
            <p:ph type="title"/>
          </p:nvPr>
        </p:nvSpPr>
        <p:spPr>
          <a:xfrm>
            <a:off x="640080" y="1116755"/>
            <a:ext cx="3894513" cy="1740745"/>
          </a:xfrm>
        </p:spPr>
        <p:txBody>
          <a:bodyPr/>
          <a:lstStyle/>
          <a:p>
            <a:r>
              <a:rPr lang="en-US" dirty="0"/>
              <a:t>X12N Agenda</a:t>
            </a:r>
            <a:br>
              <a:rPr lang="en-US" dirty="0"/>
            </a:br>
            <a:br>
              <a:rPr lang="en-US" dirty="0"/>
            </a:br>
            <a:r>
              <a:rPr lang="en-US" sz="2800" b="1" dirty="0"/>
              <a:t>Thursday 10/5</a:t>
            </a:r>
            <a:br>
              <a:rPr lang="en-US" sz="2800" b="1" dirty="0"/>
            </a:br>
            <a:r>
              <a:rPr lang="en-US" sz="2800" b="1" dirty="0"/>
              <a:t>10 to 10:30 am et</a:t>
            </a:r>
          </a:p>
        </p:txBody>
      </p:sp>
      <p:sp>
        <p:nvSpPr>
          <p:cNvPr id="9" name="Text Placeholder 8">
            <a:extLst>
              <a:ext uri="{FF2B5EF4-FFF2-40B4-BE49-F238E27FC236}">
                <a16:creationId xmlns:a16="http://schemas.microsoft.com/office/drawing/2014/main" id="{E64283BE-7FEB-4191-8CFC-C6CD201D0C17}"/>
              </a:ext>
            </a:extLst>
          </p:cNvPr>
          <p:cNvSpPr>
            <a:spLocks noGrp="1"/>
          </p:cNvSpPr>
          <p:nvPr>
            <p:ph type="body" idx="1"/>
          </p:nvPr>
        </p:nvSpPr>
        <p:spPr/>
        <p:txBody>
          <a:bodyPr/>
          <a:lstStyle/>
          <a:p>
            <a:r>
              <a:rPr lang="en-US" dirty="0"/>
              <a:t>Reconvene</a:t>
            </a:r>
          </a:p>
          <a:p>
            <a:r>
              <a:rPr lang="en-US" dirty="0"/>
              <a:t>MR 291</a:t>
            </a:r>
          </a:p>
          <a:p>
            <a:r>
              <a:rPr lang="en-US" dirty="0"/>
              <a:t>MR 384</a:t>
            </a:r>
          </a:p>
          <a:p>
            <a:r>
              <a:rPr lang="en-US" dirty="0"/>
              <a:t>Summary of Task &amp; Work Group Activities </a:t>
            </a:r>
          </a:p>
          <a:p>
            <a:r>
              <a:rPr lang="en-US" dirty="0"/>
              <a:t>Reminders </a:t>
            </a:r>
          </a:p>
          <a:p>
            <a:r>
              <a:rPr lang="en-US" dirty="0"/>
              <a:t>Winter 2024 Elections</a:t>
            </a:r>
          </a:p>
          <a:p>
            <a:r>
              <a:rPr lang="en-US" dirty="0"/>
              <a:t>Wrap-up</a:t>
            </a:r>
          </a:p>
          <a:p>
            <a:r>
              <a:rPr lang="en-US" dirty="0"/>
              <a:t>Adjourn the Session</a:t>
            </a:r>
          </a:p>
        </p:txBody>
      </p:sp>
    </p:spTree>
    <p:extLst>
      <p:ext uri="{BB962C8B-B14F-4D97-AF65-F5344CB8AC3E}">
        <p14:creationId xmlns:p14="http://schemas.microsoft.com/office/powerpoint/2010/main" val="1393812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291</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p:txBody>
          <a:bodyPr/>
          <a:lstStyle/>
          <a:p>
            <a:r>
              <a:rPr lang="en-US" sz="2000" dirty="0">
                <a:solidFill>
                  <a:srgbClr val="21212B"/>
                </a:solidFill>
                <a:latin typeface="+mn-lt"/>
              </a:rPr>
              <a:t>X332 – Health Care Eligibility/Benefit Inquiry and Information Response (270/271)</a:t>
            </a:r>
            <a:endParaRPr lang="en-US" sz="1500" dirty="0">
              <a:solidFill>
                <a:srgbClr val="21212B"/>
              </a:solidFill>
              <a:latin typeface="+mn-lt"/>
            </a:endParaRPr>
          </a:p>
          <a:p>
            <a:r>
              <a:rPr lang="en-US" sz="2000" dirty="0">
                <a:solidFill>
                  <a:srgbClr val="21212B"/>
                </a:solidFill>
                <a:latin typeface="+mn-lt"/>
              </a:rPr>
              <a:t>Workgroup: X12N|TGB|WG1</a:t>
            </a:r>
          </a:p>
          <a:p>
            <a:r>
              <a:rPr lang="en-US" sz="2000" dirty="0">
                <a:solidFill>
                  <a:srgbClr val="21212B"/>
                </a:solidFill>
                <a:latin typeface="+mn-lt"/>
              </a:rPr>
              <a:t>Change: Implementation Guide Only</a:t>
            </a:r>
          </a:p>
          <a:p>
            <a:r>
              <a:rPr lang="en-US" sz="2000" dirty="0">
                <a:solidFill>
                  <a:srgbClr val="21212B"/>
                </a:solidFill>
                <a:latin typeface="+mn-lt"/>
              </a:rPr>
              <a:t>Summary: </a:t>
            </a:r>
            <a:r>
              <a:rPr lang="en-US" sz="1800" dirty="0">
                <a:solidFill>
                  <a:srgbClr val="000000"/>
                </a:solidFill>
                <a:latin typeface="+mn-lt"/>
              </a:rPr>
              <a:t>The transaction is not patient centric, as it can be used for workers comp, P&amp;C, and other vended use cases that are not necessarily in a post-service space. Request to replace patient with subscriber and/or dependent.</a:t>
            </a:r>
            <a:endParaRPr lang="en-US" sz="1800" b="0" i="0" dirty="0">
              <a:solidFill>
                <a:srgbClr val="000000"/>
              </a:solidFill>
              <a:effectLst/>
              <a:latin typeface="Arial" panose="020B0604020202020204" pitchFamily="34" charset="0"/>
            </a:endParaRPr>
          </a:p>
          <a:p>
            <a:r>
              <a:rPr lang="en-US" sz="2000" dirty="0">
                <a:solidFill>
                  <a:srgbClr val="21212B"/>
                </a:solidFill>
                <a:latin typeface="+mn-lt"/>
              </a:rPr>
              <a:t>Resolution: </a:t>
            </a:r>
            <a:endParaRPr lang="en-US" sz="1500" dirty="0">
              <a:solidFill>
                <a:srgbClr val="21212B"/>
              </a:solidFill>
              <a:latin typeface="+mn-lt"/>
            </a:endParaRPr>
          </a:p>
          <a:p>
            <a:pPr marL="0" indent="0">
              <a:buNone/>
            </a:pPr>
            <a:r>
              <a:rPr lang="en-US" sz="2000" dirty="0">
                <a:solidFill>
                  <a:srgbClr val="21212B"/>
                </a:solidFill>
                <a:latin typeface="+mn-lt"/>
              </a:rPr>
              <a:t>	</a:t>
            </a:r>
          </a:p>
        </p:txBody>
      </p:sp>
      <p:graphicFrame>
        <p:nvGraphicFramePr>
          <p:cNvPr id="4" name="Object 3">
            <a:extLst>
              <a:ext uri="{FF2B5EF4-FFF2-40B4-BE49-F238E27FC236}">
                <a16:creationId xmlns:a16="http://schemas.microsoft.com/office/drawing/2014/main" id="{54D6B946-3325-F237-2D32-976AEC653C19}"/>
              </a:ext>
            </a:extLst>
          </p:cNvPr>
          <p:cNvGraphicFramePr>
            <a:graphicFrameLocks noChangeAspect="1"/>
          </p:cNvGraphicFramePr>
          <p:nvPr>
            <p:extLst>
              <p:ext uri="{D42A27DB-BD31-4B8C-83A1-F6EECF244321}">
                <p14:modId xmlns:p14="http://schemas.microsoft.com/office/powerpoint/2010/main" val="1318808388"/>
              </p:ext>
            </p:extLst>
          </p:nvPr>
        </p:nvGraphicFramePr>
        <p:xfrm>
          <a:off x="7744870" y="5327117"/>
          <a:ext cx="1269310" cy="1119461"/>
        </p:xfrm>
        <a:graphic>
          <a:graphicData uri="http://schemas.openxmlformats.org/presentationml/2006/ole">
            <mc:AlternateContent xmlns:mc="http://schemas.openxmlformats.org/markup-compatibility/2006">
              <mc:Choice xmlns:v="urn:schemas-microsoft-com:vml" Requires="v">
                <p:oleObj name="Worksheet" showAsIcon="1" r:id="rId2" imgW="914597" imgH="806406" progId="Excel.Sheet.12">
                  <p:embed/>
                </p:oleObj>
              </mc:Choice>
              <mc:Fallback>
                <p:oleObj name="Worksheet" showAsIcon="1" r:id="rId2" imgW="914597" imgH="806406" progId="Excel.Sheet.12">
                  <p:embed/>
                  <p:pic>
                    <p:nvPicPr>
                      <p:cNvPr id="4" name="Object 3">
                        <a:extLst>
                          <a:ext uri="{FF2B5EF4-FFF2-40B4-BE49-F238E27FC236}">
                            <a16:creationId xmlns:a16="http://schemas.microsoft.com/office/drawing/2014/main" id="{54D6B946-3325-F237-2D32-976AEC653C19}"/>
                          </a:ext>
                        </a:extLst>
                      </p:cNvPr>
                      <p:cNvPicPr/>
                      <p:nvPr/>
                    </p:nvPicPr>
                    <p:blipFill>
                      <a:blip r:embed="rId3"/>
                      <a:stretch>
                        <a:fillRect/>
                      </a:stretch>
                    </p:blipFill>
                    <p:spPr>
                      <a:xfrm>
                        <a:off x="7744870" y="5327117"/>
                        <a:ext cx="1269310" cy="1119461"/>
                      </a:xfrm>
                      <a:prstGeom prst="rect">
                        <a:avLst/>
                      </a:prstGeom>
                    </p:spPr>
                  </p:pic>
                </p:oleObj>
              </mc:Fallback>
            </mc:AlternateContent>
          </a:graphicData>
        </a:graphic>
      </p:graphicFrame>
    </p:spTree>
    <p:extLst>
      <p:ext uri="{BB962C8B-B14F-4D97-AF65-F5344CB8AC3E}">
        <p14:creationId xmlns:p14="http://schemas.microsoft.com/office/powerpoint/2010/main" val="36353010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4E51-C910-66F1-9372-95CC343019E0}"/>
              </a:ext>
            </a:extLst>
          </p:cNvPr>
          <p:cNvSpPr>
            <a:spLocks noGrp="1"/>
          </p:cNvSpPr>
          <p:nvPr>
            <p:ph type="title"/>
          </p:nvPr>
        </p:nvSpPr>
        <p:spPr/>
        <p:txBody>
          <a:bodyPr/>
          <a:lstStyle/>
          <a:p>
            <a:r>
              <a:rPr lang="en-US" dirty="0"/>
              <a:t>MR 291</a:t>
            </a:r>
          </a:p>
        </p:txBody>
      </p:sp>
      <p:sp>
        <p:nvSpPr>
          <p:cNvPr id="3" name="Text Placeholder 2">
            <a:extLst>
              <a:ext uri="{FF2B5EF4-FFF2-40B4-BE49-F238E27FC236}">
                <a16:creationId xmlns:a16="http://schemas.microsoft.com/office/drawing/2014/main" id="{C09E5C5B-AECB-3AC2-A5DA-C8DDEC52C225}"/>
              </a:ext>
            </a:extLst>
          </p:cNvPr>
          <p:cNvSpPr>
            <a:spLocks noGrp="1"/>
          </p:cNvSpPr>
          <p:nvPr>
            <p:ph type="body" idx="1"/>
          </p:nvPr>
        </p:nvSpPr>
        <p:spPr/>
        <p:txBody>
          <a:bodyPr/>
          <a:lstStyle/>
          <a:p>
            <a:r>
              <a:rPr lang="en-US" dirty="0"/>
              <a:t>There are issues with the IA that need to be resolved.</a:t>
            </a:r>
          </a:p>
        </p:txBody>
      </p:sp>
    </p:spTree>
    <p:extLst>
      <p:ext uri="{BB962C8B-B14F-4D97-AF65-F5344CB8AC3E}">
        <p14:creationId xmlns:p14="http://schemas.microsoft.com/office/powerpoint/2010/main" val="2842215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28BC-ECA9-255A-61FE-22A4CF7D6CA0}"/>
              </a:ext>
            </a:extLst>
          </p:cNvPr>
          <p:cNvSpPr>
            <a:spLocks noGrp="1"/>
          </p:cNvSpPr>
          <p:nvPr>
            <p:ph type="title"/>
          </p:nvPr>
        </p:nvSpPr>
        <p:spPr/>
        <p:txBody>
          <a:bodyPr/>
          <a:lstStyle/>
          <a:p>
            <a:r>
              <a:rPr lang="en-US" dirty="0"/>
              <a:t>MR 384 </a:t>
            </a:r>
          </a:p>
        </p:txBody>
      </p:sp>
      <p:sp>
        <p:nvSpPr>
          <p:cNvPr id="3" name="Text Placeholder 2">
            <a:extLst>
              <a:ext uri="{FF2B5EF4-FFF2-40B4-BE49-F238E27FC236}">
                <a16:creationId xmlns:a16="http://schemas.microsoft.com/office/drawing/2014/main" id="{EC5CA40E-5689-ECEF-5550-C2BF64C34DBE}"/>
              </a:ext>
            </a:extLst>
          </p:cNvPr>
          <p:cNvSpPr>
            <a:spLocks noGrp="1"/>
          </p:cNvSpPr>
          <p:nvPr>
            <p:ph type="body" idx="1"/>
          </p:nvPr>
        </p:nvSpPr>
        <p:spPr>
          <a:xfrm>
            <a:off x="5347154" y="1116755"/>
            <a:ext cx="6137710" cy="4926598"/>
          </a:xfrm>
        </p:spPr>
        <p:txBody>
          <a:bodyPr/>
          <a:lstStyle/>
          <a:p>
            <a:pPr>
              <a:spcAft>
                <a:spcPts val="0"/>
              </a:spcAft>
            </a:pPr>
            <a:r>
              <a:rPr lang="en-US" sz="2000" dirty="0">
                <a:solidFill>
                  <a:srgbClr val="21212B"/>
                </a:solidFill>
                <a:latin typeface="+mn-lt"/>
              </a:rPr>
              <a:t>Implementation Guides</a:t>
            </a:r>
          </a:p>
          <a:p>
            <a:pPr lvl="1">
              <a:spcAft>
                <a:spcPts val="0"/>
              </a:spcAft>
            </a:pPr>
            <a:r>
              <a:rPr lang="en-US" sz="1600" dirty="0">
                <a:solidFill>
                  <a:srgbClr val="21212B"/>
                </a:solidFill>
                <a:latin typeface="+mn-lt"/>
              </a:rPr>
              <a:t>X298 – </a:t>
            </a:r>
            <a:r>
              <a:rPr lang="en-US" sz="1600" dirty="0">
                <a:solidFill>
                  <a:srgbClr val="21212B"/>
                </a:solidFill>
              </a:rPr>
              <a:t>Post-adjudicated Claims Data Reporting: Professional (837)</a:t>
            </a:r>
          </a:p>
          <a:p>
            <a:pPr lvl="1">
              <a:spcAft>
                <a:spcPts val="0"/>
              </a:spcAft>
            </a:pPr>
            <a:r>
              <a:rPr lang="en-US" sz="1600" dirty="0">
                <a:solidFill>
                  <a:srgbClr val="21212B"/>
                </a:solidFill>
                <a:latin typeface="+mn-lt"/>
              </a:rPr>
              <a:t>X299 - </a:t>
            </a:r>
            <a:r>
              <a:rPr lang="en-US" sz="1600" dirty="0">
                <a:solidFill>
                  <a:srgbClr val="21212B"/>
                </a:solidFill>
              </a:rPr>
              <a:t>Post-adjudicated Claims Data Reporting: Institutional (837)</a:t>
            </a:r>
          </a:p>
          <a:p>
            <a:pPr lvl="1">
              <a:spcAft>
                <a:spcPts val="0"/>
              </a:spcAft>
            </a:pPr>
            <a:r>
              <a:rPr lang="en-US" sz="1600" dirty="0">
                <a:solidFill>
                  <a:srgbClr val="21212B"/>
                </a:solidFill>
              </a:rPr>
              <a:t>X300 - Post-adjudicated Claims Data Reporting: Dental (837)</a:t>
            </a:r>
          </a:p>
          <a:p>
            <a:pPr marL="429070" lvl="1" indent="0">
              <a:spcAft>
                <a:spcPts val="0"/>
              </a:spcAft>
              <a:buNone/>
            </a:pPr>
            <a:endParaRPr lang="en-US" sz="1600" dirty="0">
              <a:solidFill>
                <a:srgbClr val="21212B"/>
              </a:solidFill>
              <a:latin typeface="+mn-lt"/>
            </a:endParaRPr>
          </a:p>
          <a:p>
            <a:pPr>
              <a:spcAft>
                <a:spcPts val="600"/>
              </a:spcAft>
            </a:pPr>
            <a:r>
              <a:rPr lang="en-US" sz="2000" dirty="0">
                <a:solidFill>
                  <a:srgbClr val="21212B"/>
                </a:solidFill>
                <a:latin typeface="+mn-lt"/>
              </a:rPr>
              <a:t>Workgroup: X12N|TGB|WG22</a:t>
            </a:r>
          </a:p>
          <a:p>
            <a:pPr>
              <a:spcAft>
                <a:spcPts val="600"/>
              </a:spcAft>
            </a:pPr>
            <a:r>
              <a:rPr lang="en-US" sz="2000" dirty="0">
                <a:solidFill>
                  <a:srgbClr val="21212B"/>
                </a:solidFill>
                <a:latin typeface="+mn-lt"/>
              </a:rPr>
              <a:t>Change: Implementation Guide Only</a:t>
            </a:r>
          </a:p>
          <a:p>
            <a:r>
              <a:rPr lang="en-US" sz="2000" dirty="0">
                <a:solidFill>
                  <a:srgbClr val="21212B"/>
                </a:solidFill>
                <a:latin typeface="+mn-lt"/>
              </a:rPr>
              <a:t>Summary: </a:t>
            </a:r>
            <a:r>
              <a:rPr lang="en-US" sz="2000" dirty="0">
                <a:solidFill>
                  <a:srgbClr val="000000"/>
                </a:solidFill>
                <a:latin typeface="+mn-lt"/>
              </a:rPr>
              <a:t>The 2010BA Subscriber Social Security Number and the 2010CA Patient Social Security number are required but the individual may not have an SSN.</a:t>
            </a:r>
          </a:p>
          <a:p>
            <a:r>
              <a:rPr lang="en-US" sz="2000" dirty="0">
                <a:solidFill>
                  <a:srgbClr val="000000"/>
                </a:solidFill>
                <a:latin typeface="+mn-lt"/>
              </a:rPr>
              <a:t>Resolution: Add the code qualifier TI – Individual Taxpayer Identification Number (ITIN) to the 2010BA and 2010CA NM108 in the PACDR guides.</a:t>
            </a:r>
          </a:p>
          <a:p>
            <a:pPr marL="429070" lvl="1" indent="0">
              <a:buNone/>
            </a:pPr>
            <a:endParaRPr lang="en-US" sz="1500" dirty="0">
              <a:solidFill>
                <a:srgbClr val="21212B"/>
              </a:solidFill>
              <a:latin typeface="+mn-lt"/>
            </a:endParaRPr>
          </a:p>
          <a:p>
            <a:pPr marL="0" indent="0">
              <a:buNone/>
            </a:pPr>
            <a:r>
              <a:rPr lang="en-US" sz="2000" dirty="0">
                <a:solidFill>
                  <a:srgbClr val="21212B"/>
                </a:solidFill>
                <a:latin typeface="+mn-lt"/>
              </a:rPr>
              <a:t>	</a:t>
            </a:r>
          </a:p>
        </p:txBody>
      </p:sp>
    </p:spTree>
    <p:extLst>
      <p:ext uri="{BB962C8B-B14F-4D97-AF65-F5344CB8AC3E}">
        <p14:creationId xmlns:p14="http://schemas.microsoft.com/office/powerpoint/2010/main" val="454462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FDA3-9BB6-9BBA-704A-6B8F8AB99EBD}"/>
              </a:ext>
            </a:extLst>
          </p:cNvPr>
          <p:cNvSpPr>
            <a:spLocks noGrp="1"/>
          </p:cNvSpPr>
          <p:nvPr>
            <p:ph type="title"/>
          </p:nvPr>
        </p:nvSpPr>
        <p:spPr/>
        <p:txBody>
          <a:bodyPr/>
          <a:lstStyle/>
          <a:p>
            <a:r>
              <a:rPr lang="en-US" dirty="0"/>
              <a:t>MR 384</a:t>
            </a:r>
          </a:p>
        </p:txBody>
      </p:sp>
      <p:sp>
        <p:nvSpPr>
          <p:cNvPr id="3" name="Text Placeholder 2">
            <a:extLst>
              <a:ext uri="{FF2B5EF4-FFF2-40B4-BE49-F238E27FC236}">
                <a16:creationId xmlns:a16="http://schemas.microsoft.com/office/drawing/2014/main" id="{AB2A953D-E10B-BECB-0621-1513CED3EF61}"/>
              </a:ext>
            </a:extLst>
          </p:cNvPr>
          <p:cNvSpPr>
            <a:spLocks noGrp="1"/>
          </p:cNvSpPr>
          <p:nvPr>
            <p:ph type="body" idx="1"/>
          </p:nvPr>
        </p:nvSpPr>
        <p:spPr/>
        <p:txBody>
          <a:bodyPr/>
          <a:lstStyle/>
          <a:p>
            <a:r>
              <a:rPr lang="en-US" dirty="0"/>
              <a:t>The request was to add TI </a:t>
            </a:r>
            <a:r>
              <a:rPr lang="en-US" sz="2800" dirty="0">
                <a:solidFill>
                  <a:srgbClr val="000000"/>
                </a:solidFill>
                <a:latin typeface="+mn-lt"/>
              </a:rPr>
              <a:t>– </a:t>
            </a:r>
            <a:r>
              <a:rPr lang="en-US" dirty="0">
                <a:solidFill>
                  <a:srgbClr val="000000"/>
                </a:solidFill>
              </a:rPr>
              <a:t>Individual Taxpayer Identification Number (ITIN) </a:t>
            </a:r>
            <a:r>
              <a:rPr lang="en-US" dirty="0"/>
              <a:t>to the 2010BA NM108 and 2010CA NM108</a:t>
            </a:r>
          </a:p>
          <a:p>
            <a:r>
              <a:rPr lang="en-US" dirty="0"/>
              <a:t>After discussion, WG22 determined that the TI qualifier needs to be added to the 2010BA REF01 and 2010CA REF01.</a:t>
            </a:r>
          </a:p>
          <a:p>
            <a:r>
              <a:rPr lang="en-US" dirty="0"/>
              <a:t>This requires an update to the EDI Standard and the implementation guides.</a:t>
            </a:r>
          </a:p>
          <a:p>
            <a:r>
              <a:rPr lang="en-US" dirty="0"/>
              <a:t>WG22 needs to rework the IA</a:t>
            </a:r>
          </a:p>
        </p:txBody>
      </p:sp>
    </p:spTree>
    <p:extLst>
      <p:ext uri="{BB962C8B-B14F-4D97-AF65-F5344CB8AC3E}">
        <p14:creationId xmlns:p14="http://schemas.microsoft.com/office/powerpoint/2010/main" val="269515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FDE1-ACAD-CF4A-852D-A58F232A77B8}"/>
              </a:ext>
            </a:extLst>
          </p:cNvPr>
          <p:cNvSpPr>
            <a:spLocks noGrp="1"/>
          </p:cNvSpPr>
          <p:nvPr>
            <p:ph type="title"/>
          </p:nvPr>
        </p:nvSpPr>
        <p:spPr/>
        <p:txBody>
          <a:bodyPr/>
          <a:lstStyle/>
          <a:p>
            <a:r>
              <a:rPr lang="en-US" dirty="0"/>
              <a:t>Activities &amp; milestones</a:t>
            </a:r>
          </a:p>
        </p:txBody>
      </p:sp>
      <p:sp>
        <p:nvSpPr>
          <p:cNvPr id="3" name="Text Placeholder 2">
            <a:extLst>
              <a:ext uri="{FF2B5EF4-FFF2-40B4-BE49-F238E27FC236}">
                <a16:creationId xmlns:a16="http://schemas.microsoft.com/office/drawing/2014/main" id="{BBE2F253-B0B2-964B-B239-C802CA557B30}"/>
              </a:ext>
            </a:extLst>
          </p:cNvPr>
          <p:cNvSpPr>
            <a:spLocks noGrp="1"/>
          </p:cNvSpPr>
          <p:nvPr>
            <p:ph type="body" idx="1"/>
          </p:nvPr>
        </p:nvSpPr>
        <p:spPr/>
        <p:txBody>
          <a:bodyPr/>
          <a:lstStyle/>
          <a:p>
            <a:pPr>
              <a:lnSpc>
                <a:spcPct val="100000"/>
              </a:lnSpc>
            </a:pPr>
            <a:r>
              <a:rPr lang="en-US" dirty="0"/>
              <a:t>X12N Constitution (ASC91) Updates</a:t>
            </a:r>
          </a:p>
          <a:p>
            <a:pPr lvl="1">
              <a:lnSpc>
                <a:spcPct val="100000"/>
              </a:lnSpc>
            </a:pPr>
            <a:r>
              <a:rPr lang="en-US" sz="1600" dirty="0"/>
              <a:t>Subcommittee comment period is closed</a:t>
            </a:r>
          </a:p>
          <a:p>
            <a:pPr lvl="1">
              <a:lnSpc>
                <a:spcPct val="100000"/>
              </a:lnSpc>
            </a:pPr>
            <a:r>
              <a:rPr lang="en-US" sz="1600" dirty="0"/>
              <a:t>Out for subcommittee ballot, ending 10/8</a:t>
            </a:r>
            <a:endParaRPr lang="en-US" dirty="0"/>
          </a:p>
          <a:p>
            <a:pPr>
              <a:lnSpc>
                <a:spcPct val="100000"/>
              </a:lnSpc>
            </a:pPr>
            <a:r>
              <a:rPr lang="en-US" dirty="0"/>
              <a:t>Maintenance Request Updates</a:t>
            </a:r>
          </a:p>
          <a:p>
            <a:pPr lvl="1">
              <a:lnSpc>
                <a:spcPct val="100000"/>
              </a:lnSpc>
            </a:pPr>
            <a:r>
              <a:rPr lang="en-US" dirty="0"/>
              <a:t>Subcommittee ballot during full N Wednesday 10/4</a:t>
            </a:r>
          </a:p>
          <a:p>
            <a:pPr lvl="1">
              <a:lnSpc>
                <a:spcPct val="100000"/>
              </a:lnSpc>
            </a:pPr>
            <a:r>
              <a:rPr lang="en-US" dirty="0"/>
              <a:t>Primary or secondary representatives need to get your voting card from the registration desk</a:t>
            </a:r>
          </a:p>
          <a:p>
            <a:pPr lvl="1">
              <a:lnSpc>
                <a:spcPct val="100000"/>
              </a:lnSpc>
            </a:pPr>
            <a:r>
              <a:rPr lang="en-US" dirty="0"/>
              <a:t>37 Maintenance Requests on the ballot </a:t>
            </a:r>
          </a:p>
          <a:p>
            <a:pPr>
              <a:lnSpc>
                <a:spcPct val="100000"/>
              </a:lnSpc>
            </a:pPr>
            <a:r>
              <a:rPr lang="en-US" i="0" dirty="0"/>
              <a:t>2023 Maintenance Request Schedule </a:t>
            </a:r>
            <a:r>
              <a:rPr lang="en-US" dirty="0"/>
              <a:t>will be announced at the General Session Monday night.</a:t>
            </a:r>
          </a:p>
          <a:p>
            <a:pPr>
              <a:lnSpc>
                <a:spcPct val="100000"/>
              </a:lnSpc>
            </a:pPr>
            <a:endParaRPr lang="en-US" i="0" dirty="0"/>
          </a:p>
          <a:p>
            <a:pPr marL="446088" lvl="1" indent="0">
              <a:lnSpc>
                <a:spcPct val="100000"/>
              </a:lnSpc>
              <a:buNone/>
            </a:pPr>
            <a:r>
              <a:rPr lang="en-US" sz="1600" i="0" dirty="0"/>
              <a:t> </a:t>
            </a:r>
          </a:p>
          <a:p>
            <a:pPr marL="446088" lvl="1" indent="0">
              <a:lnSpc>
                <a:spcPct val="100000"/>
              </a:lnSpc>
              <a:buNone/>
            </a:pPr>
            <a:endParaRPr lang="en-US" sz="1300" dirty="0"/>
          </a:p>
          <a:p>
            <a:pPr lvl="1">
              <a:lnSpc>
                <a:spcPct val="100000"/>
              </a:lnSpc>
            </a:pPr>
            <a:endParaRPr lang="en-US" sz="900" dirty="0"/>
          </a:p>
          <a:p>
            <a:pPr marL="0" indent="0">
              <a:lnSpc>
                <a:spcPct val="100000"/>
              </a:lnSpc>
              <a:buNone/>
            </a:pPr>
            <a:endParaRPr lang="en-US" dirty="0"/>
          </a:p>
        </p:txBody>
      </p:sp>
    </p:spTree>
    <p:extLst>
      <p:ext uri="{BB962C8B-B14F-4D97-AF65-F5344CB8AC3E}">
        <p14:creationId xmlns:p14="http://schemas.microsoft.com/office/powerpoint/2010/main" val="35888064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TGB</a:t>
            </a:r>
          </a:p>
        </p:txBody>
      </p:sp>
      <p:graphicFrame>
        <p:nvGraphicFramePr>
          <p:cNvPr id="4" name="Content Placeholder 4">
            <a:extLst>
              <a:ext uri="{FF2B5EF4-FFF2-40B4-BE49-F238E27FC236}">
                <a16:creationId xmlns:a16="http://schemas.microsoft.com/office/drawing/2014/main" id="{F2DF7263-3595-4713-9D27-CA186CCE4480}"/>
              </a:ext>
            </a:extLst>
          </p:cNvPr>
          <p:cNvGraphicFramePr>
            <a:graphicFrameLocks/>
          </p:cNvGraphicFramePr>
          <p:nvPr>
            <p:extLst>
              <p:ext uri="{D42A27DB-BD31-4B8C-83A1-F6EECF244321}">
                <p14:modId xmlns:p14="http://schemas.microsoft.com/office/powerpoint/2010/main" val="325014066"/>
              </p:ext>
            </p:extLst>
          </p:nvPr>
        </p:nvGraphicFramePr>
        <p:xfrm>
          <a:off x="5544565" y="916154"/>
          <a:ext cx="6183984" cy="2904531"/>
        </p:xfrm>
        <a:graphic>
          <a:graphicData uri="http://schemas.openxmlformats.org/drawingml/2006/table">
            <a:tbl>
              <a:tblPr firstRow="1" bandRow="1">
                <a:tableStyleId>{ED083AE6-46FA-4A59-8FB0-9F97EB10719F}</a:tableStyleId>
              </a:tblPr>
              <a:tblGrid>
                <a:gridCol w="1701801">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latin typeface="+mn-lt"/>
                        </a:rPr>
                        <a:t>Work</a:t>
                      </a:r>
                      <a:r>
                        <a:rPr lang="en-US" sz="1200" baseline="0" dirty="0">
                          <a:solidFill>
                            <a:schemeClr val="tx1">
                              <a:lumMod val="65000"/>
                              <a:lumOff val="35000"/>
                            </a:schemeClr>
                          </a:solidFill>
                          <a:effectLst/>
                          <a:latin typeface="+mn-lt"/>
                        </a:rPr>
                        <a:t>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58032">
                <a:tc>
                  <a:txBody>
                    <a:bodyPr/>
                    <a:lstStyle/>
                    <a:p>
                      <a:r>
                        <a:rPr lang="en-US" sz="1200" b="0" kern="1200" baseline="0" dirty="0">
                          <a:solidFill>
                            <a:schemeClr val="tx1">
                              <a:lumMod val="65000"/>
                              <a:lumOff val="35000"/>
                            </a:schemeClr>
                          </a:solidFill>
                          <a:effectLst/>
                          <a:latin typeface="+mn-lt"/>
                          <a:ea typeface="+mn-ea"/>
                          <a:cs typeface="Arial" panose="020B0604020202020204" pitchFamily="34" charset="0"/>
                        </a:rPr>
                        <a:t>Task Group – Business</a:t>
                      </a:r>
                    </a:p>
                    <a:p>
                      <a:r>
                        <a:rPr lang="en-US" sz="1200" b="0" kern="1200" baseline="0" dirty="0">
                          <a:solidFill>
                            <a:schemeClr val="tx1">
                              <a:lumMod val="65000"/>
                              <a:lumOff val="35000"/>
                            </a:schemeClr>
                          </a:solidFill>
                          <a:effectLst/>
                          <a:latin typeface="+mn-lt"/>
                          <a:ea typeface="+mn-ea"/>
                          <a:cs typeface="Arial" panose="020B0604020202020204" pitchFamily="34" charset="0"/>
                        </a:rPr>
                        <a:t>Management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lumMod val="65000"/>
                              <a:lumOff val="35000"/>
                            </a:schemeClr>
                          </a:solidFill>
                          <a:effectLst/>
                          <a:latin typeface="+mn-lt"/>
                          <a:ea typeface="+mn-ea"/>
                          <a:cs typeface="+mn-cs"/>
                        </a:rPr>
                        <a:t>Third Thursday of the month 11 a.m. ET</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763038927"/>
                  </a:ext>
                </a:extLst>
              </a:tr>
              <a:tr h="558032">
                <a:tc>
                  <a:txBody>
                    <a:bodyPr/>
                    <a:lstStyle/>
                    <a:p>
                      <a:r>
                        <a:rPr lang="en-US" sz="1200" kern="1200" baseline="0" dirty="0">
                          <a:solidFill>
                            <a:schemeClr val="tx1">
                              <a:lumMod val="65000"/>
                              <a:lumOff val="35000"/>
                            </a:schemeClr>
                          </a:solidFill>
                          <a:effectLst/>
                          <a:latin typeface="+mn-lt"/>
                        </a:rPr>
                        <a:t>WG1 - Benefit Information</a:t>
                      </a:r>
                      <a:endParaRPr lang="en-US" sz="1200" b="0" kern="1200" baseline="0" dirty="0">
                        <a:solidFill>
                          <a:schemeClr val="tx1">
                            <a:lumMod val="65000"/>
                            <a:lumOff val="35000"/>
                          </a:schemeClr>
                        </a:solidFill>
                        <a:effectLst/>
                        <a:latin typeface="+mn-lt"/>
                        <a:ea typeface="+mn-ea"/>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Every Week: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Monday 2:00-5:00 p.m. 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Tuesday 3:30</a:t>
                      </a:r>
                      <a:r>
                        <a:rPr lang="en-US" sz="1200" kern="1200" baseline="0" dirty="0">
                          <a:solidFill>
                            <a:schemeClr val="tx1">
                              <a:lumMod val="65000"/>
                              <a:lumOff val="35000"/>
                            </a:schemeClr>
                          </a:solidFill>
                          <a:effectLst/>
                          <a:latin typeface="+mn-lt"/>
                          <a:ea typeface="+mn-ea"/>
                          <a:cs typeface="+mn-cs"/>
                        </a:rPr>
                        <a:t> – 5:00 p.m. ET</a:t>
                      </a: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RFI 2645</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Conducted MR432 Impact Assessment review</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Created additional MRs</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MR 291 IA again as additional work is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10001"/>
                  </a:ext>
                </a:extLst>
              </a:tr>
              <a:tr h="503259">
                <a:tc>
                  <a:txBody>
                    <a:bodyPr/>
                    <a:lstStyle/>
                    <a:p>
                      <a:r>
                        <a:rPr lang="en-US" sz="1200" baseline="0" dirty="0">
                          <a:solidFill>
                            <a:schemeClr val="tx1">
                              <a:lumMod val="65000"/>
                              <a:lumOff val="35000"/>
                            </a:schemeClr>
                          </a:solidFill>
                          <a:latin typeface="+mn-lt"/>
                        </a:rPr>
                        <a:t>WG2 - Billing, Encounter, &amp; Claim Attachment</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Second</a:t>
                      </a:r>
                      <a:r>
                        <a:rPr lang="en-US" sz="1200" kern="1200" baseline="0" dirty="0">
                          <a:solidFill>
                            <a:schemeClr val="tx1">
                              <a:lumMod val="65000"/>
                              <a:lumOff val="35000"/>
                            </a:schemeClr>
                          </a:solidFill>
                          <a:effectLst/>
                          <a:latin typeface="+mn-lt"/>
                          <a:ea typeface="+mn-ea"/>
                          <a:cs typeface="+mn-cs"/>
                        </a:rPr>
                        <a:t> and fourth Thursdays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lumMod val="65000"/>
                              <a:lumOff val="35000"/>
                            </a:schemeClr>
                          </a:solidFill>
                          <a:effectLst/>
                          <a:latin typeface="+mn-lt"/>
                          <a:ea typeface="+mn-ea"/>
                          <a:cs typeface="+mn-cs"/>
                        </a:rPr>
                        <a:t>1:00 – 2:30 p.m.  ET</a:t>
                      </a:r>
                    </a:p>
                  </a:txBody>
                  <a:tcPr/>
                </a:tc>
                <a:tc>
                  <a:txBody>
                    <a:bodyPr/>
                    <a:lstStyle/>
                    <a:p>
                      <a:pPr marL="171450" lvl="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6 MRs</a:t>
                      </a:r>
                    </a:p>
                    <a:p>
                      <a:pPr marL="171450" lvl="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1 RFI</a:t>
                      </a:r>
                    </a:p>
                    <a:p>
                      <a:pPr marL="171450" lvl="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the TGH spreadsheet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794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TGB</a:t>
            </a:r>
          </a:p>
        </p:txBody>
      </p:sp>
      <p:graphicFrame>
        <p:nvGraphicFramePr>
          <p:cNvPr id="4" name="Content Placeholder 4">
            <a:extLst>
              <a:ext uri="{FF2B5EF4-FFF2-40B4-BE49-F238E27FC236}">
                <a16:creationId xmlns:a16="http://schemas.microsoft.com/office/drawing/2014/main" id="{0C023F05-939A-41C9-9DA7-5AB68793BDBD}"/>
              </a:ext>
            </a:extLst>
          </p:cNvPr>
          <p:cNvGraphicFramePr>
            <a:graphicFrameLocks/>
          </p:cNvGraphicFramePr>
          <p:nvPr>
            <p:extLst>
              <p:ext uri="{D42A27DB-BD31-4B8C-83A1-F6EECF244321}">
                <p14:modId xmlns:p14="http://schemas.microsoft.com/office/powerpoint/2010/main" val="1480621392"/>
              </p:ext>
            </p:extLst>
          </p:nvPr>
        </p:nvGraphicFramePr>
        <p:xfrm>
          <a:off x="5416549" y="1072186"/>
          <a:ext cx="6183984" cy="4998259"/>
        </p:xfrm>
        <a:graphic>
          <a:graphicData uri="http://schemas.openxmlformats.org/drawingml/2006/table">
            <a:tbl>
              <a:tblPr firstRow="1" bandRow="1">
                <a:tableStyleId>{ED083AE6-46FA-4A59-8FB0-9F97EB10719F}</a:tableStyleId>
              </a:tblPr>
              <a:tblGrid>
                <a:gridCol w="1701801">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latin typeface="+mn-lt"/>
                        </a:rPr>
                        <a:t>Work</a:t>
                      </a:r>
                      <a:r>
                        <a:rPr lang="en-US" sz="1200" baseline="0" dirty="0">
                          <a:solidFill>
                            <a:schemeClr val="tx1">
                              <a:lumMod val="65000"/>
                              <a:lumOff val="35000"/>
                            </a:schemeClr>
                          </a:solidFill>
                          <a:effectLst/>
                          <a:latin typeface="+mn-lt"/>
                        </a:rPr>
                        <a:t>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58032">
                <a:tc>
                  <a:txBody>
                    <a:bodyPr/>
                    <a:lstStyle/>
                    <a:p>
                      <a:r>
                        <a:rPr lang="en-US" sz="1200" baseline="0" dirty="0">
                          <a:solidFill>
                            <a:schemeClr val="tx1">
                              <a:lumMod val="65000"/>
                              <a:lumOff val="35000"/>
                            </a:schemeClr>
                          </a:solidFill>
                          <a:latin typeface="+mn-lt"/>
                        </a:rPr>
                        <a:t>WG3 -Payment Information</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Second and fourth Wednesdays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3:00 – 4:00 p.m. ET</a:t>
                      </a: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CARC requests 376, 394, 306</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Discussed and updated TR3 notes</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updating 008020 examples </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RFIs 2648, 2632,2636,2640</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Discussed group code survey</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Identified RARC codes that can be changed to "Alerts"</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1649645051"/>
                  </a:ext>
                </a:extLst>
              </a:tr>
              <a:tr h="55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lumMod val="65000"/>
                              <a:lumOff val="35000"/>
                            </a:schemeClr>
                          </a:solidFill>
                          <a:latin typeface="+mn-lt"/>
                          <a:cs typeface="Arial" panose="020B0604020202020204" pitchFamily="34" charset="0"/>
                        </a:rPr>
                        <a:t>WG5 - Claim Status &amp; Claim Acknowledgments</a:t>
                      </a:r>
                    </a:p>
                    <a:p>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r>
                        <a:rPr lang="en-US" sz="1200" kern="1200" dirty="0">
                          <a:solidFill>
                            <a:schemeClr val="tx1">
                              <a:lumMod val="65000"/>
                              <a:lumOff val="35000"/>
                            </a:schemeClr>
                          </a:solidFill>
                          <a:effectLst/>
                          <a:latin typeface="+mn-lt"/>
                          <a:ea typeface="+mn-ea"/>
                          <a:cs typeface="+mn-cs"/>
                        </a:rPr>
                        <a:t>Second and Fourth Tuesdays</a:t>
                      </a:r>
                    </a:p>
                    <a:p>
                      <a:r>
                        <a:rPr lang="en-US" sz="1200" kern="1200" dirty="0">
                          <a:solidFill>
                            <a:schemeClr val="tx1">
                              <a:lumMod val="65000"/>
                              <a:lumOff val="35000"/>
                            </a:schemeClr>
                          </a:solidFill>
                          <a:effectLst/>
                          <a:latin typeface="+mn-lt"/>
                          <a:ea typeface="+mn-ea"/>
                          <a:cs typeface="+mn-cs"/>
                        </a:rPr>
                        <a:t>1:00 – 2:30 p.m. ET</a:t>
                      </a:r>
                    </a:p>
                    <a:p>
                      <a:pPr marL="0" marR="0" lvl="0" indent="0" algn="l" defTabSz="914400" rtl="0" eaLnBrk="1" fontAlgn="auto" latinLnBrk="0" hangingPunct="1">
                        <a:lnSpc>
                          <a:spcPct val="100000"/>
                        </a:lnSpc>
                        <a:spcBef>
                          <a:spcPts val="0"/>
                        </a:spcBef>
                        <a:spcAft>
                          <a:spcPts val="0"/>
                        </a:spcAft>
                        <a:buClrTx/>
                        <a:buSzTx/>
                        <a:buFontTx/>
                        <a:buNone/>
                        <a:tabLst>
                          <a:tab pos="228600" algn="l"/>
                          <a:tab pos="457200" algn="l"/>
                        </a:tabLst>
                        <a:defRPr/>
                      </a:pPr>
                      <a:endParaRPr lang="en-US" sz="1200" kern="1200" baseline="0" dirty="0">
                        <a:solidFill>
                          <a:schemeClr val="tx1">
                            <a:lumMod val="65000"/>
                            <a:lumOff val="3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Started Claim Status Code clean-up review</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RFI 2645</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008030 276/277 (X329) examples</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TGH’s  revisions for 277 </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3298514551"/>
                  </a:ext>
                </a:extLst>
              </a:tr>
              <a:tr h="558032">
                <a:tc>
                  <a:txBody>
                    <a:bodyPr/>
                    <a:lstStyle/>
                    <a:p>
                      <a:r>
                        <a:rPr lang="en-US" sz="1200" baseline="0" dirty="0">
                          <a:solidFill>
                            <a:schemeClr val="tx1">
                              <a:lumMod val="65000"/>
                              <a:lumOff val="35000"/>
                            </a:schemeClr>
                          </a:solidFill>
                          <a:latin typeface="+mn-lt"/>
                        </a:rPr>
                        <a:t>WG7 - P&amp;C Policy Administration</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28600" algn="l"/>
                          <a:tab pos="457200" algn="l"/>
                        </a:tabLst>
                        <a:defRPr/>
                      </a:pPr>
                      <a:r>
                        <a:rPr lang="en-US" sz="1200" kern="1200" baseline="0" dirty="0">
                          <a:solidFill>
                            <a:schemeClr val="tx1">
                              <a:lumMod val="65000"/>
                              <a:lumOff val="35000"/>
                            </a:schemeClr>
                          </a:solidFill>
                          <a:latin typeface="+mn-lt"/>
                          <a:ea typeface="+mn-ea"/>
                          <a:cs typeface="+mn-cs"/>
                        </a:rPr>
                        <a:t>Every other Friday </a:t>
                      </a:r>
                    </a:p>
                    <a:p>
                      <a:pPr marL="0" marR="0" lvl="0" indent="0" algn="l" defTabSz="914400" rtl="0" eaLnBrk="1" fontAlgn="auto" latinLnBrk="0" hangingPunct="1">
                        <a:lnSpc>
                          <a:spcPct val="100000"/>
                        </a:lnSpc>
                        <a:spcBef>
                          <a:spcPts val="0"/>
                        </a:spcBef>
                        <a:spcAft>
                          <a:spcPts val="0"/>
                        </a:spcAft>
                        <a:buClrTx/>
                        <a:buSzTx/>
                        <a:buFontTx/>
                        <a:buNone/>
                        <a:tabLst>
                          <a:tab pos="228600" algn="l"/>
                          <a:tab pos="457200" algn="l"/>
                        </a:tabLst>
                        <a:defRPr/>
                      </a:pPr>
                      <a:r>
                        <a:rPr lang="en-US" sz="1200" kern="1200" baseline="0" dirty="0">
                          <a:solidFill>
                            <a:schemeClr val="tx1">
                              <a:lumMod val="65000"/>
                              <a:lumOff val="35000"/>
                            </a:schemeClr>
                          </a:solidFill>
                          <a:latin typeface="+mn-lt"/>
                          <a:ea typeface="+mn-ea"/>
                          <a:cs typeface="+mn-cs"/>
                        </a:rPr>
                        <a:t>11:00 a.m. – 12:00 p.m. ET</a:t>
                      </a: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Created 11 MRs</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Started modifications to the 811 for commercial P&amp;C use</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5639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TGB</a:t>
            </a:r>
          </a:p>
        </p:txBody>
      </p:sp>
      <p:graphicFrame>
        <p:nvGraphicFramePr>
          <p:cNvPr id="4" name="Content Placeholder 4">
            <a:extLst>
              <a:ext uri="{FF2B5EF4-FFF2-40B4-BE49-F238E27FC236}">
                <a16:creationId xmlns:a16="http://schemas.microsoft.com/office/drawing/2014/main" id="{C9277A61-483C-415E-83B6-3D3193B56B97}"/>
              </a:ext>
            </a:extLst>
          </p:cNvPr>
          <p:cNvGraphicFramePr>
            <a:graphicFrameLocks/>
          </p:cNvGraphicFramePr>
          <p:nvPr>
            <p:extLst>
              <p:ext uri="{D42A27DB-BD31-4B8C-83A1-F6EECF244321}">
                <p14:modId xmlns:p14="http://schemas.microsoft.com/office/powerpoint/2010/main" val="3021340988"/>
              </p:ext>
            </p:extLst>
          </p:nvPr>
        </p:nvGraphicFramePr>
        <p:xfrm>
          <a:off x="5416549" y="1141784"/>
          <a:ext cx="6183984" cy="4083859"/>
        </p:xfrm>
        <a:graphic>
          <a:graphicData uri="http://schemas.openxmlformats.org/drawingml/2006/table">
            <a:tbl>
              <a:tblPr firstRow="1" bandRow="1">
                <a:tableStyleId>{ED083AE6-46FA-4A59-8FB0-9F97EB10719F}</a:tableStyleId>
              </a:tblPr>
              <a:tblGrid>
                <a:gridCol w="1701801">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latin typeface="+mn-lt"/>
                        </a:rPr>
                        <a:t>Work</a:t>
                      </a:r>
                      <a:r>
                        <a:rPr lang="en-US" sz="1200" baseline="0" dirty="0">
                          <a:solidFill>
                            <a:schemeClr val="tx1">
                              <a:lumMod val="65000"/>
                              <a:lumOff val="35000"/>
                            </a:schemeClr>
                          </a:solidFill>
                          <a:effectLst/>
                          <a:latin typeface="+mn-lt"/>
                        </a:rPr>
                        <a:t>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03259">
                <a:tc>
                  <a:txBody>
                    <a:bodyPr/>
                    <a:lstStyle/>
                    <a:p>
                      <a:r>
                        <a:rPr lang="en-US" sz="1200" baseline="0" dirty="0">
                          <a:solidFill>
                            <a:schemeClr val="tx1">
                              <a:lumMod val="65000"/>
                              <a:lumOff val="35000"/>
                            </a:schemeClr>
                          </a:solidFill>
                          <a:latin typeface="+mn-lt"/>
                        </a:rPr>
                        <a:t>WG10 – Services Review</a:t>
                      </a:r>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Second</a:t>
                      </a:r>
                      <a:r>
                        <a:rPr lang="en-US" sz="1200" kern="1200" baseline="0" dirty="0">
                          <a:solidFill>
                            <a:schemeClr val="tx1">
                              <a:lumMod val="65000"/>
                              <a:lumOff val="35000"/>
                            </a:schemeClr>
                          </a:solidFill>
                          <a:effectLst/>
                          <a:latin typeface="+mn-lt"/>
                          <a:ea typeface="+mn-ea"/>
                          <a:cs typeface="+mn-cs"/>
                        </a:rPr>
                        <a:t> and fourth Fridays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ffectLst/>
                          <a:latin typeface="+mn-lt"/>
                          <a:ea typeface="+mn-ea"/>
                          <a:cs typeface="+mn-cs"/>
                        </a:rPr>
                        <a:t>1:00 – 2:30 p.m.  ET</a:t>
                      </a:r>
                    </a:p>
                  </a:txBody>
                  <a:tcPr/>
                </a:tc>
                <a:tc>
                  <a:txBody>
                    <a:bodyPr/>
                    <a:lstStyle/>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6 MR IA documents</a:t>
                      </a:r>
                    </a:p>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Held overview of 278/275 workflows for Solicited and Unsolicited models</a:t>
                      </a:r>
                    </a:p>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Created 2 Solicited examples</a:t>
                      </a:r>
                    </a:p>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Created new MR for X343</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203704011"/>
                  </a:ext>
                </a:extLst>
              </a:tr>
              <a:tr h="50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lumMod val="65000"/>
                              <a:lumOff val="35000"/>
                            </a:schemeClr>
                          </a:solidFill>
                          <a:latin typeface="+mn-lt"/>
                          <a:cs typeface="Arial" panose="020B0604020202020204" pitchFamily="34" charset="0"/>
                        </a:rPr>
                        <a:t>WG15 – Provider Information</a:t>
                      </a:r>
                    </a:p>
                    <a:p>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r>
                        <a:rPr lang="en-US" sz="1200" kern="1200" dirty="0">
                          <a:solidFill>
                            <a:schemeClr val="tx1">
                              <a:lumMod val="65000"/>
                              <a:lumOff val="35000"/>
                            </a:schemeClr>
                          </a:solidFill>
                          <a:effectLst/>
                          <a:latin typeface="+mn-lt"/>
                          <a:ea typeface="+mn-ea"/>
                          <a:cs typeface="+mn-cs"/>
                        </a:rPr>
                        <a:t>First and third Wednesdays</a:t>
                      </a:r>
                    </a:p>
                    <a:p>
                      <a:r>
                        <a:rPr lang="en-US" sz="1200" kern="1200" dirty="0">
                          <a:solidFill>
                            <a:schemeClr val="tx1">
                              <a:lumMod val="65000"/>
                              <a:lumOff val="35000"/>
                            </a:schemeClr>
                          </a:solidFill>
                          <a:effectLst/>
                          <a:latin typeface="+mn-lt"/>
                          <a:ea typeface="+mn-ea"/>
                          <a:cs typeface="+mn-cs"/>
                        </a:rPr>
                        <a:t>1:00 – 2:00 ET</a:t>
                      </a:r>
                    </a:p>
                    <a:p>
                      <a:pPr marL="0" marR="0" indent="0" algn="l">
                        <a:spcBef>
                          <a:spcPts val="0"/>
                        </a:spcBef>
                        <a:spcAft>
                          <a:spcPts val="0"/>
                        </a:spcAft>
                        <a:tabLst>
                          <a:tab pos="228600" algn="l"/>
                          <a:tab pos="457200" algn="l"/>
                        </a:tabLst>
                      </a:pPr>
                      <a:endParaRPr lang="en-US" sz="1400" dirty="0">
                        <a:solidFill>
                          <a:schemeClr val="tx1">
                            <a:lumMod val="65000"/>
                            <a:lumOff val="35000"/>
                          </a:schemeClr>
                        </a:solidFill>
                        <a:effectLst/>
                        <a:latin typeface="+mn-lt"/>
                        <a:ea typeface="Times New Roman" panose="02020603050405020304" pitchFamily="18" charset="0"/>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Situational Rules for X253 008010</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X109 008030/008040 for consistency with X253</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Discussed increasing adoption of X305 008020 (838)</a:t>
                      </a:r>
                    </a:p>
                  </a:txBody>
                  <a:tcPr/>
                </a:tc>
                <a:extLst>
                  <a:ext uri="{0D108BD9-81ED-4DB2-BD59-A6C34878D82A}">
                    <a16:rowId xmlns:a16="http://schemas.microsoft.com/office/drawing/2014/main" val="103928337"/>
                  </a:ext>
                </a:extLst>
              </a:tr>
              <a:tr h="503259">
                <a:tc>
                  <a:txBody>
                    <a:bodyPr/>
                    <a:lstStyle/>
                    <a:p>
                      <a:r>
                        <a:rPr lang="en-US" sz="1200" b="0" baseline="0" dirty="0">
                          <a:solidFill>
                            <a:schemeClr val="tx1">
                              <a:lumMod val="65000"/>
                              <a:lumOff val="35000"/>
                            </a:schemeClr>
                          </a:solidFill>
                          <a:latin typeface="+mn-lt"/>
                          <a:cs typeface="Arial" panose="020B0604020202020204" pitchFamily="34" charset="0"/>
                        </a:rPr>
                        <a:t>WG16 - Enrollment</a:t>
                      </a:r>
                    </a:p>
                  </a:txBody>
                  <a:tcPr/>
                </a:tc>
                <a:tc>
                  <a:txBody>
                    <a:bodyPr/>
                    <a:lstStyle/>
                    <a:p>
                      <a:pPr marL="0" marR="0" indent="0" algn="l">
                        <a:spcBef>
                          <a:spcPts val="0"/>
                        </a:spcBef>
                        <a:spcAft>
                          <a:spcPts val="0"/>
                        </a:spcAft>
                        <a:tabLst>
                          <a:tab pos="228600" algn="l"/>
                          <a:tab pos="457200" algn="l"/>
                        </a:tabLst>
                      </a:pPr>
                      <a:r>
                        <a:rPr lang="en-US" sz="1200" dirty="0">
                          <a:solidFill>
                            <a:schemeClr val="tx1">
                              <a:lumMod val="65000"/>
                              <a:lumOff val="35000"/>
                            </a:schemeClr>
                          </a:solidFill>
                          <a:effectLst/>
                          <a:latin typeface="+mn-lt"/>
                          <a:ea typeface="Times New Roman" panose="02020603050405020304" pitchFamily="18" charset="0"/>
                        </a:rPr>
                        <a:t>Second Tuesday every month </a:t>
                      </a:r>
                      <a:endParaRPr lang="en-US" sz="1400" dirty="0">
                        <a:solidFill>
                          <a:schemeClr val="tx1">
                            <a:lumMod val="65000"/>
                            <a:lumOff val="35000"/>
                          </a:schemeClr>
                        </a:solidFill>
                        <a:effectLst/>
                        <a:latin typeface="+mn-lt"/>
                        <a:ea typeface="Times New Roman" panose="02020603050405020304" pitchFamily="18" charset="0"/>
                      </a:endParaRPr>
                    </a:p>
                    <a:p>
                      <a:pPr marL="0" marR="0" indent="0" algn="l">
                        <a:spcBef>
                          <a:spcPts val="0"/>
                        </a:spcBef>
                        <a:spcAft>
                          <a:spcPts val="0"/>
                        </a:spcAft>
                        <a:tabLst>
                          <a:tab pos="228600" algn="l"/>
                          <a:tab pos="457200" algn="l"/>
                        </a:tabLst>
                      </a:pPr>
                      <a:r>
                        <a:rPr lang="en-US" sz="1200" dirty="0">
                          <a:solidFill>
                            <a:schemeClr val="tx1">
                              <a:lumMod val="65000"/>
                              <a:lumOff val="35000"/>
                            </a:schemeClr>
                          </a:solidFill>
                          <a:effectLst/>
                          <a:latin typeface="+mn-lt"/>
                          <a:ea typeface="Times New Roman" panose="02020603050405020304" pitchFamily="18" charset="0"/>
                        </a:rPr>
                        <a:t>4:30 - 5:30 p.m. ET</a:t>
                      </a:r>
                      <a:endParaRPr lang="en-US" sz="1400" dirty="0">
                        <a:solidFill>
                          <a:schemeClr val="tx1">
                            <a:lumMod val="65000"/>
                            <a:lumOff val="35000"/>
                          </a:schemeClr>
                        </a:solidFill>
                        <a:effectLst/>
                        <a:latin typeface="+mn-lt"/>
                        <a:ea typeface="Times New Roman" panose="02020603050405020304" pitchFamily="18" charset="0"/>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TGH’s  revisions for DTP/DTM/NM1</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Created an MR </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820 008030 examples</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50915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TGB</a:t>
            </a:r>
          </a:p>
        </p:txBody>
      </p:sp>
      <p:graphicFrame>
        <p:nvGraphicFramePr>
          <p:cNvPr id="4" name="Content Placeholder 4">
            <a:extLst>
              <a:ext uri="{FF2B5EF4-FFF2-40B4-BE49-F238E27FC236}">
                <a16:creationId xmlns:a16="http://schemas.microsoft.com/office/drawing/2014/main" id="{C9277A61-483C-415E-83B6-3D3193B56B97}"/>
              </a:ext>
            </a:extLst>
          </p:cNvPr>
          <p:cNvGraphicFramePr>
            <a:graphicFrameLocks/>
          </p:cNvGraphicFramePr>
          <p:nvPr>
            <p:extLst>
              <p:ext uri="{D42A27DB-BD31-4B8C-83A1-F6EECF244321}">
                <p14:modId xmlns:p14="http://schemas.microsoft.com/office/powerpoint/2010/main" val="3225420840"/>
              </p:ext>
            </p:extLst>
          </p:nvPr>
        </p:nvGraphicFramePr>
        <p:xfrm>
          <a:off x="5416549" y="1141784"/>
          <a:ext cx="6183984" cy="2529379"/>
        </p:xfrm>
        <a:graphic>
          <a:graphicData uri="http://schemas.openxmlformats.org/drawingml/2006/table">
            <a:tbl>
              <a:tblPr firstRow="1" bandRow="1">
                <a:tableStyleId>{ED083AE6-46FA-4A59-8FB0-9F97EB10719F}</a:tableStyleId>
              </a:tblPr>
              <a:tblGrid>
                <a:gridCol w="1701801">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latin typeface="+mn-lt"/>
                        </a:rPr>
                        <a:t>Work</a:t>
                      </a:r>
                      <a:r>
                        <a:rPr lang="en-US" sz="1200" baseline="0" dirty="0">
                          <a:solidFill>
                            <a:schemeClr val="tx1">
                              <a:lumMod val="65000"/>
                              <a:lumOff val="35000"/>
                            </a:schemeClr>
                          </a:solidFill>
                          <a:effectLst/>
                          <a:latin typeface="+mn-lt"/>
                        </a:rPr>
                        <a:t>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58032">
                <a:tc>
                  <a:txBody>
                    <a:bodyPr/>
                    <a:lstStyle/>
                    <a:p>
                      <a:r>
                        <a:rPr lang="en-US" sz="1200" b="0" baseline="0" dirty="0">
                          <a:solidFill>
                            <a:schemeClr val="tx1">
                              <a:lumMod val="65000"/>
                              <a:lumOff val="35000"/>
                            </a:schemeClr>
                          </a:solidFill>
                          <a:latin typeface="+mn-lt"/>
                          <a:cs typeface="Arial" panose="020B0604020202020204" pitchFamily="34" charset="0"/>
                        </a:rPr>
                        <a:t>WG22 - Health Care Data Reporting</a:t>
                      </a:r>
                    </a:p>
                  </a:txBody>
                  <a:tcPr/>
                </a:tc>
                <a:tc>
                  <a:txBody>
                    <a:bodyPr/>
                    <a:lstStyle/>
                    <a:p>
                      <a:r>
                        <a:rPr lang="en-US" sz="1200" kern="1200" dirty="0">
                          <a:solidFill>
                            <a:schemeClr val="tx1">
                              <a:lumMod val="65000"/>
                              <a:lumOff val="35000"/>
                            </a:schemeClr>
                          </a:solidFill>
                          <a:effectLst/>
                          <a:latin typeface="+mn-lt"/>
                          <a:ea typeface="+mn-ea"/>
                          <a:cs typeface="+mn-cs"/>
                        </a:rPr>
                        <a:t>First and third</a:t>
                      </a:r>
                      <a:r>
                        <a:rPr lang="en-US" sz="1200" kern="1200" baseline="0" dirty="0">
                          <a:solidFill>
                            <a:schemeClr val="tx1">
                              <a:lumMod val="65000"/>
                              <a:lumOff val="35000"/>
                            </a:schemeClr>
                          </a:solidFill>
                          <a:effectLst/>
                          <a:latin typeface="+mn-lt"/>
                          <a:ea typeface="+mn-ea"/>
                          <a:cs typeface="+mn-cs"/>
                        </a:rPr>
                        <a:t> </a:t>
                      </a:r>
                      <a:r>
                        <a:rPr lang="en-US" sz="1200" kern="1200" dirty="0">
                          <a:solidFill>
                            <a:schemeClr val="tx1">
                              <a:lumMod val="65000"/>
                              <a:lumOff val="35000"/>
                            </a:schemeClr>
                          </a:solidFill>
                          <a:effectLst/>
                          <a:latin typeface="+mn-lt"/>
                          <a:ea typeface="Times New Roman" panose="02020603050405020304" pitchFamily="18" charset="0"/>
                          <a:cs typeface="+mn-cs"/>
                        </a:rPr>
                        <a:t>Fridays </a:t>
                      </a:r>
                    </a:p>
                    <a:p>
                      <a:r>
                        <a:rPr lang="en-US" sz="1200" kern="1200" dirty="0">
                          <a:solidFill>
                            <a:schemeClr val="tx1">
                              <a:lumMod val="65000"/>
                              <a:lumOff val="35000"/>
                            </a:schemeClr>
                          </a:solidFill>
                          <a:effectLst/>
                          <a:latin typeface="+mn-lt"/>
                          <a:ea typeface="Times New Roman" panose="02020603050405020304" pitchFamily="18" charset="0"/>
                          <a:cs typeface="+mn-cs"/>
                        </a:rPr>
                        <a:t>11:00 a.m. - 12:00 p.m. ET</a:t>
                      </a: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MRs 275, 286, 287, 288, 300, 302, 306, 379, 383, 391</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TGH’s  revisions for TR3s</a:t>
                      </a:r>
                    </a:p>
                    <a:p>
                      <a:pPr marL="171450" indent="-171450">
                        <a:buFont typeface="Arial" panose="020B0604020202020204" pitchFamily="34" charset="0"/>
                        <a:buChar char="•"/>
                      </a:pPr>
                      <a:endParaRPr lang="en-US" sz="1200" kern="1200" dirty="0">
                        <a:solidFill>
                          <a:schemeClr val="tx1">
                            <a:lumMod val="65000"/>
                            <a:lumOff val="35000"/>
                          </a:schemeClr>
                        </a:solidFill>
                        <a:effectLst/>
                        <a:latin typeface="+mn-lt"/>
                        <a:ea typeface="+mn-ea"/>
                        <a:cs typeface="+mn-cs"/>
                      </a:endParaRPr>
                    </a:p>
                  </a:txBody>
                  <a:tcPr/>
                </a:tc>
                <a:extLst>
                  <a:ext uri="{0D108BD9-81ED-4DB2-BD59-A6C34878D82A}">
                    <a16:rowId xmlns:a16="http://schemas.microsoft.com/office/drawing/2014/main" val="10003"/>
                  </a:ext>
                </a:extLst>
              </a:tr>
              <a:tr h="558032">
                <a:tc>
                  <a:txBody>
                    <a:bodyPr/>
                    <a:lstStyle/>
                    <a:p>
                      <a:r>
                        <a:rPr lang="en-US" sz="1200" b="0" baseline="0" dirty="0">
                          <a:solidFill>
                            <a:schemeClr val="tx1">
                              <a:lumMod val="65000"/>
                              <a:lumOff val="35000"/>
                            </a:schemeClr>
                          </a:solidFill>
                          <a:latin typeface="+mn-lt"/>
                          <a:cs typeface="Arial" panose="020B0604020202020204" pitchFamily="34" charset="0"/>
                        </a:rPr>
                        <a:t>WG23 – EDI Acknowledgments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65000"/>
                              <a:lumOff val="35000"/>
                            </a:schemeClr>
                          </a:solidFill>
                          <a:latin typeface="+mn-lt"/>
                        </a:rPr>
                        <a:t>Third Wednesday every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65000"/>
                              <a:lumOff val="35000"/>
                            </a:schemeClr>
                          </a:solidFill>
                          <a:latin typeface="+mn-lt"/>
                        </a:rPr>
                        <a:t>2:00 – 3:00 p.m. </a:t>
                      </a:r>
                    </a:p>
                    <a:p>
                      <a:endParaRPr lang="en-US" sz="1200" kern="1200" dirty="0">
                        <a:solidFill>
                          <a:schemeClr val="tx1">
                            <a:lumMod val="65000"/>
                            <a:lumOff val="35000"/>
                          </a:schemeClr>
                        </a:solidFill>
                        <a:effectLst/>
                        <a:latin typeface="+mn-lt"/>
                        <a:ea typeface="Times New Roman" panose="02020603050405020304" pitchFamily="18" charset="0"/>
                        <a:cs typeface="+mn-cs"/>
                      </a:endParaRPr>
                    </a:p>
                  </a:txBody>
                  <a:tcPr/>
                </a:tc>
                <a:tc>
                  <a:txBody>
                    <a:bodyPr/>
                    <a:lstStyle/>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Finalized Benefit Statements for 999 and 824</a:t>
                      </a:r>
                    </a:p>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TGH 824 feedback</a:t>
                      </a:r>
                    </a:p>
                    <a:p>
                      <a:pPr marL="171450" indent="-171450" algn="l" defTabSz="914400" rtl="0" eaLnBrk="1" latinLnBrk="0" hangingPunct="1">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Reviewed future MR to clean up 824 transaction identifier listing</a:t>
                      </a:r>
                    </a:p>
                  </a:txBody>
                  <a:tcPr/>
                </a:tc>
                <a:extLst>
                  <a:ext uri="{0D108BD9-81ED-4DB2-BD59-A6C34878D82A}">
                    <a16:rowId xmlns:a16="http://schemas.microsoft.com/office/drawing/2014/main" val="175998737"/>
                  </a:ext>
                </a:extLst>
              </a:tr>
            </a:tbl>
          </a:graphicData>
        </a:graphic>
      </p:graphicFrame>
    </p:spTree>
    <p:extLst>
      <p:ext uri="{BB962C8B-B14F-4D97-AF65-F5344CB8AC3E}">
        <p14:creationId xmlns:p14="http://schemas.microsoft.com/office/powerpoint/2010/main" val="2072964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TGC</a:t>
            </a:r>
          </a:p>
        </p:txBody>
      </p:sp>
      <p:graphicFrame>
        <p:nvGraphicFramePr>
          <p:cNvPr id="4" name="Content Placeholder 4">
            <a:extLst>
              <a:ext uri="{FF2B5EF4-FFF2-40B4-BE49-F238E27FC236}">
                <a16:creationId xmlns:a16="http://schemas.microsoft.com/office/drawing/2014/main" id="{C9277A61-483C-415E-83B6-3D3193B56B97}"/>
              </a:ext>
            </a:extLst>
          </p:cNvPr>
          <p:cNvGraphicFramePr>
            <a:graphicFrameLocks/>
          </p:cNvGraphicFramePr>
          <p:nvPr>
            <p:extLst>
              <p:ext uri="{D42A27DB-BD31-4B8C-83A1-F6EECF244321}">
                <p14:modId xmlns:p14="http://schemas.microsoft.com/office/powerpoint/2010/main" val="2053027617"/>
              </p:ext>
            </p:extLst>
          </p:nvPr>
        </p:nvGraphicFramePr>
        <p:xfrm>
          <a:off x="5416549" y="1141784"/>
          <a:ext cx="6183984" cy="2620819"/>
        </p:xfrm>
        <a:graphic>
          <a:graphicData uri="http://schemas.openxmlformats.org/drawingml/2006/table">
            <a:tbl>
              <a:tblPr firstRow="1" bandRow="1">
                <a:tableStyleId>{ED083AE6-46FA-4A59-8FB0-9F97EB10719F}</a:tableStyleId>
              </a:tblPr>
              <a:tblGrid>
                <a:gridCol w="1701801">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dirty="0">
                          <a:solidFill>
                            <a:schemeClr val="tx1">
                              <a:lumMod val="65000"/>
                              <a:lumOff val="35000"/>
                            </a:schemeClr>
                          </a:solidFill>
                          <a:effectLst/>
                          <a:latin typeface="+mn-lt"/>
                        </a:rPr>
                        <a:t>Work</a:t>
                      </a:r>
                      <a:r>
                        <a:rPr lang="en-US" sz="1200" baseline="0" dirty="0">
                          <a:solidFill>
                            <a:schemeClr val="tx1">
                              <a:lumMod val="65000"/>
                              <a:lumOff val="35000"/>
                            </a:schemeClr>
                          </a:solidFill>
                          <a:effectLst/>
                          <a:latin typeface="+mn-lt"/>
                        </a:rPr>
                        <a:t>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0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lumMod val="65000"/>
                              <a:lumOff val="35000"/>
                            </a:schemeClr>
                          </a:solidFill>
                          <a:latin typeface="+mn-lt"/>
                          <a:cs typeface="Arial" panose="020B0604020202020204" pitchFamily="34" charset="0"/>
                        </a:rPr>
                        <a:t>WG2 – Request for Information</a:t>
                      </a:r>
                    </a:p>
                    <a:p>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28600" algn="l"/>
                          <a:tab pos="457200" algn="l"/>
                        </a:tabLst>
                        <a:defRPr/>
                      </a:pPr>
                      <a:r>
                        <a:rPr lang="en-US" sz="1200" kern="1200" baseline="0" dirty="0">
                          <a:solidFill>
                            <a:schemeClr val="tx1">
                              <a:lumMod val="65000"/>
                              <a:lumOff val="35000"/>
                            </a:schemeClr>
                          </a:solidFill>
                          <a:latin typeface="+mn-lt"/>
                          <a:ea typeface="+mn-ea"/>
                          <a:cs typeface="+mn-cs"/>
                        </a:rPr>
                        <a:t>Does not hold interim meetings</a:t>
                      </a:r>
                    </a:p>
                    <a:p>
                      <a:pPr marL="0" marR="0" indent="0" algn="l">
                        <a:spcBef>
                          <a:spcPts val="0"/>
                        </a:spcBef>
                        <a:spcAft>
                          <a:spcPts val="0"/>
                        </a:spcAft>
                        <a:tabLst>
                          <a:tab pos="228600" algn="l"/>
                          <a:tab pos="457200" algn="l"/>
                        </a:tabLst>
                      </a:pPr>
                      <a:endParaRPr lang="en-US" sz="1200" kern="1200" baseline="0" dirty="0">
                        <a:solidFill>
                          <a:schemeClr val="tx1">
                            <a:lumMod val="65000"/>
                            <a:lumOff val="3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Did not meet</a:t>
                      </a:r>
                    </a:p>
                  </a:txBody>
                  <a:tcPr/>
                </a:tc>
                <a:extLst>
                  <a:ext uri="{0D108BD9-81ED-4DB2-BD59-A6C34878D82A}">
                    <a16:rowId xmlns:a16="http://schemas.microsoft.com/office/drawing/2014/main" val="103928337"/>
                  </a:ext>
                </a:extLst>
              </a:tr>
              <a:tr h="503259">
                <a:tc>
                  <a:txBody>
                    <a:bodyPr/>
                    <a:lstStyle/>
                    <a:p>
                      <a:r>
                        <a:rPr lang="en-US" sz="1200" b="0" baseline="0" dirty="0">
                          <a:solidFill>
                            <a:schemeClr val="tx1">
                              <a:lumMod val="65000"/>
                              <a:lumOff val="35000"/>
                            </a:schemeClr>
                          </a:solidFill>
                          <a:latin typeface="+mn-lt"/>
                          <a:cs typeface="Arial" panose="020B0604020202020204" pitchFamily="34" charset="0"/>
                        </a:rPr>
                        <a:t>WG3 - Documentation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lumMod val="65000"/>
                              <a:lumOff val="35000"/>
                            </a:schemeClr>
                          </a:solidFill>
                          <a:latin typeface="+mn-lt"/>
                          <a:ea typeface="+mn-ea"/>
                          <a:cs typeface="+mn-cs"/>
                        </a:rPr>
                        <a:t>TBD with appropriate notification to constituents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lumMod val="65000"/>
                            <a:lumOff val="35000"/>
                          </a:schemeClr>
                        </a:solidFill>
                        <a:latin typeface="+mn-lt"/>
                        <a:ea typeface="+mn-ea"/>
                        <a:cs typeface="+mn-cs"/>
                      </a:endParaRPr>
                    </a:p>
                    <a:p>
                      <a:pPr marL="0" marR="0" indent="0" algn="l">
                        <a:spcBef>
                          <a:spcPts val="0"/>
                        </a:spcBef>
                        <a:spcAft>
                          <a:spcPts val="0"/>
                        </a:spcAft>
                        <a:tabLst>
                          <a:tab pos="228600" algn="l"/>
                          <a:tab pos="457200" algn="l"/>
                        </a:tabLst>
                      </a:pPr>
                      <a:endParaRPr lang="en-US" sz="1200" kern="1200" baseline="0" dirty="0">
                        <a:solidFill>
                          <a:schemeClr val="tx1">
                            <a:lumMod val="65000"/>
                            <a:lumOff val="3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Did not meet</a:t>
                      </a:r>
                    </a:p>
                  </a:txBody>
                  <a:tcPr/>
                </a:tc>
                <a:extLst>
                  <a:ext uri="{0D108BD9-81ED-4DB2-BD59-A6C34878D82A}">
                    <a16:rowId xmlns:a16="http://schemas.microsoft.com/office/drawing/2014/main" val="10002"/>
                  </a:ext>
                </a:extLst>
              </a:tr>
              <a:tr h="558032">
                <a:tc>
                  <a:txBody>
                    <a:bodyPr/>
                    <a:lstStyle/>
                    <a:p>
                      <a:r>
                        <a:rPr lang="en-US" sz="1200" b="0" baseline="0" dirty="0">
                          <a:solidFill>
                            <a:schemeClr val="tx1">
                              <a:lumMod val="65000"/>
                              <a:lumOff val="35000"/>
                            </a:schemeClr>
                          </a:solidFill>
                          <a:latin typeface="+mn-lt"/>
                          <a:cs typeface="Arial" panose="020B0604020202020204" pitchFamily="34" charset="0"/>
                        </a:rPr>
                        <a:t>WG8 – Regulatory Advisory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65000"/>
                              <a:lumOff val="35000"/>
                            </a:schemeClr>
                          </a:solidFill>
                          <a:latin typeface="+mn-lt"/>
                        </a:rPr>
                        <a:t>TBD with appropriate notification to constituents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lumMod val="65000"/>
                            <a:lumOff val="35000"/>
                          </a:schemeClr>
                        </a:solidFill>
                        <a:effectLst/>
                        <a:latin typeface="+mn-lt"/>
                        <a:ea typeface="+mn-ea"/>
                        <a:cs typeface="+mn-cs"/>
                      </a:endParaRPr>
                    </a:p>
                    <a:p>
                      <a:endParaRPr lang="en-US" sz="1200" kern="1200" dirty="0">
                        <a:solidFill>
                          <a:schemeClr val="tx1">
                            <a:lumMod val="65000"/>
                            <a:lumOff val="35000"/>
                          </a:schemeClr>
                        </a:solidFill>
                        <a:effectLst/>
                        <a:latin typeface="+mn-lt"/>
                        <a:ea typeface="Times New Roman" panose="02020603050405020304" pitchFamily="18" charset="0"/>
                        <a:cs typeface="+mn-cs"/>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Met 10/4 at 4PM ET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33695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7FD-55BB-CE4E-A9BC-2EBC15D59DC3}"/>
              </a:ext>
            </a:extLst>
          </p:cNvPr>
          <p:cNvSpPr>
            <a:spLocks noGrp="1"/>
          </p:cNvSpPr>
          <p:nvPr>
            <p:ph type="title"/>
          </p:nvPr>
        </p:nvSpPr>
        <p:spPr>
          <a:xfrm>
            <a:off x="640080" y="1116755"/>
            <a:ext cx="3374390" cy="1734395"/>
          </a:xfrm>
        </p:spPr>
        <p:txBody>
          <a:bodyPr/>
          <a:lstStyle/>
          <a:p>
            <a:r>
              <a:rPr lang="en-US" dirty="0">
                <a:solidFill>
                  <a:schemeClr val="tx1">
                    <a:lumMod val="65000"/>
                    <a:lumOff val="35000"/>
                  </a:schemeClr>
                </a:solidFill>
              </a:rPr>
              <a:t>X12N Subordinate Group - TGH</a:t>
            </a:r>
          </a:p>
        </p:txBody>
      </p:sp>
      <p:graphicFrame>
        <p:nvGraphicFramePr>
          <p:cNvPr id="4" name="Content Placeholder 4">
            <a:extLst>
              <a:ext uri="{FF2B5EF4-FFF2-40B4-BE49-F238E27FC236}">
                <a16:creationId xmlns:a16="http://schemas.microsoft.com/office/drawing/2014/main" id="{C9277A61-483C-415E-83B6-3D3193B56B97}"/>
              </a:ext>
            </a:extLst>
          </p:cNvPr>
          <p:cNvGraphicFramePr>
            <a:graphicFrameLocks/>
          </p:cNvGraphicFramePr>
          <p:nvPr>
            <p:extLst>
              <p:ext uri="{D42A27DB-BD31-4B8C-83A1-F6EECF244321}">
                <p14:modId xmlns:p14="http://schemas.microsoft.com/office/powerpoint/2010/main" val="4198020288"/>
              </p:ext>
            </p:extLst>
          </p:nvPr>
        </p:nvGraphicFramePr>
        <p:xfrm>
          <a:off x="5416549" y="1141784"/>
          <a:ext cx="6183984" cy="1157779"/>
        </p:xfrm>
        <a:graphic>
          <a:graphicData uri="http://schemas.openxmlformats.org/drawingml/2006/table">
            <a:tbl>
              <a:tblPr firstRow="1" bandRow="1">
                <a:tableStyleId>{ED083AE6-46FA-4A59-8FB0-9F97EB10719F}</a:tableStyleId>
              </a:tblPr>
              <a:tblGrid>
                <a:gridCol w="1544088">
                  <a:extLst>
                    <a:ext uri="{9D8B030D-6E8A-4147-A177-3AD203B41FA5}">
                      <a16:colId xmlns:a16="http://schemas.microsoft.com/office/drawing/2014/main" val="20000"/>
                    </a:ext>
                  </a:extLst>
                </a:gridCol>
                <a:gridCol w="2253213">
                  <a:extLst>
                    <a:ext uri="{9D8B030D-6E8A-4147-A177-3AD203B41FA5}">
                      <a16:colId xmlns:a16="http://schemas.microsoft.com/office/drawing/2014/main" val="20001"/>
                    </a:ext>
                  </a:extLst>
                </a:gridCol>
                <a:gridCol w="2386683">
                  <a:extLst>
                    <a:ext uri="{9D8B030D-6E8A-4147-A177-3AD203B41FA5}">
                      <a16:colId xmlns:a16="http://schemas.microsoft.com/office/drawing/2014/main" val="3531320605"/>
                    </a:ext>
                  </a:extLst>
                </a:gridCol>
              </a:tblGrid>
              <a:tr h="334819">
                <a:tc>
                  <a:txBody>
                    <a:bodyPr/>
                    <a:lstStyle/>
                    <a:p>
                      <a:pPr marL="342900" indent="-342900" algn="l" rtl="0" eaLnBrk="1" fontAlgn="base" hangingPunct="1">
                        <a:lnSpc>
                          <a:spcPct val="95000"/>
                        </a:lnSpc>
                        <a:spcBef>
                          <a:spcPct val="40000"/>
                        </a:spcBef>
                        <a:spcAft>
                          <a:spcPct val="0"/>
                        </a:spcAft>
                        <a:buNone/>
                        <a:defRPr/>
                      </a:pPr>
                      <a:r>
                        <a:rPr lang="en-US" sz="1200" baseline="0" dirty="0">
                          <a:solidFill>
                            <a:schemeClr val="tx1">
                              <a:lumMod val="65000"/>
                              <a:lumOff val="35000"/>
                            </a:schemeClr>
                          </a:solidFill>
                          <a:effectLst/>
                          <a:latin typeface="+mn-lt"/>
                        </a:rPr>
                        <a:t>Task G</a:t>
                      </a:r>
                      <a:r>
                        <a:rPr lang="en-US" sz="1200" dirty="0">
                          <a:solidFill>
                            <a:schemeClr val="tx1">
                              <a:lumMod val="65000"/>
                              <a:lumOff val="35000"/>
                            </a:schemeClr>
                          </a:solidFill>
                          <a:effectLst/>
                          <a:latin typeface="+mn-lt"/>
                        </a:rPr>
                        <a:t>roup</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kern="1200" dirty="0">
                          <a:solidFill>
                            <a:schemeClr val="tx1">
                              <a:lumMod val="65000"/>
                              <a:lumOff val="35000"/>
                            </a:schemeClr>
                          </a:solidFill>
                          <a:effectLst/>
                          <a:latin typeface="+mn-lt"/>
                        </a:rPr>
                        <a:t>Interim Meetings</a:t>
                      </a:r>
                      <a:endParaRPr lang="en-US" sz="1200" b="1" dirty="0">
                        <a:solidFill>
                          <a:schemeClr val="tx1">
                            <a:lumMod val="65000"/>
                            <a:lumOff val="35000"/>
                          </a:schemeClr>
                        </a:solidFill>
                        <a:effectLst/>
                        <a:latin typeface="+mn-lt"/>
                        <a:ea typeface="+mn-ea"/>
                        <a:cs typeface="Arial" panose="020B0604020202020204" pitchFamily="34" charset="0"/>
                      </a:endParaRPr>
                    </a:p>
                  </a:txBody>
                  <a:tcPr anchor="ctr"/>
                </a:tc>
                <a:tc>
                  <a:txBody>
                    <a:bodyPr/>
                    <a:lstStyle/>
                    <a:p>
                      <a:pPr marL="342900" indent="-342900" algn="l" defTabSz="914400" rtl="0" eaLnBrk="1" fontAlgn="base" latinLnBrk="0" hangingPunct="1">
                        <a:lnSpc>
                          <a:spcPct val="95000"/>
                        </a:lnSpc>
                        <a:spcBef>
                          <a:spcPct val="40000"/>
                        </a:spcBef>
                        <a:spcAft>
                          <a:spcPct val="0"/>
                        </a:spcAft>
                        <a:buNone/>
                        <a:defRPr/>
                      </a:pPr>
                      <a:r>
                        <a:rPr lang="en-US" sz="1200" b="1" kern="1200" dirty="0">
                          <a:solidFill>
                            <a:schemeClr val="tx1">
                              <a:lumMod val="65000"/>
                              <a:lumOff val="35000"/>
                            </a:schemeClr>
                          </a:solidFill>
                          <a:effectLst/>
                          <a:latin typeface="+mn-lt"/>
                          <a:ea typeface="+mn-ea"/>
                          <a:cs typeface="Arial" panose="020B0604020202020204" pitchFamily="34" charset="0"/>
                        </a:rPr>
                        <a:t>Summary</a:t>
                      </a:r>
                    </a:p>
                  </a:txBody>
                  <a:tcPr anchor="ctr"/>
                </a:tc>
                <a:extLst>
                  <a:ext uri="{0D108BD9-81ED-4DB2-BD59-A6C34878D82A}">
                    <a16:rowId xmlns:a16="http://schemas.microsoft.com/office/drawing/2014/main" val="10000"/>
                  </a:ext>
                </a:extLst>
              </a:tr>
              <a:tr h="50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lumMod val="65000"/>
                              <a:lumOff val="35000"/>
                            </a:schemeClr>
                          </a:solidFill>
                          <a:latin typeface="+mn-lt"/>
                          <a:cs typeface="Arial" panose="020B0604020202020204" pitchFamily="34" charset="0"/>
                        </a:rPr>
                        <a:t>TGH - Harmonization</a:t>
                      </a:r>
                    </a:p>
                    <a:p>
                      <a:endParaRPr lang="en-US" sz="1200" b="0" baseline="0" dirty="0">
                        <a:solidFill>
                          <a:schemeClr val="tx1">
                            <a:lumMod val="65000"/>
                            <a:lumOff val="35000"/>
                          </a:schemeClr>
                        </a:solidFill>
                        <a:latin typeface="+mn-lt"/>
                        <a:cs typeface="Arial" panose="020B0604020202020204" pitchFamily="34" charset="0"/>
                      </a:endParaRPr>
                    </a:p>
                  </a:txBody>
                  <a:tcPr/>
                </a:tc>
                <a:tc>
                  <a:txBody>
                    <a:bodyPr/>
                    <a:lstStyle/>
                    <a:p>
                      <a:pPr marL="0" marR="0" indent="0" algn="l">
                        <a:spcBef>
                          <a:spcPts val="0"/>
                        </a:spcBef>
                        <a:spcAft>
                          <a:spcPts val="0"/>
                        </a:spcAft>
                        <a:tabLst>
                          <a:tab pos="228600" algn="l"/>
                          <a:tab pos="457200" algn="l"/>
                        </a:tabLst>
                      </a:pPr>
                      <a:r>
                        <a:rPr lang="en-US" sz="1200" kern="1200" dirty="0">
                          <a:solidFill>
                            <a:schemeClr val="tx1">
                              <a:lumMod val="65000"/>
                              <a:lumOff val="35000"/>
                            </a:schemeClr>
                          </a:solidFill>
                          <a:effectLst/>
                          <a:latin typeface="+mn-lt"/>
                          <a:ea typeface="+mn-ea"/>
                          <a:cs typeface="+mn-cs"/>
                        </a:rPr>
                        <a:t>Every week:</a:t>
                      </a:r>
                    </a:p>
                    <a:p>
                      <a:pPr marL="0" marR="0" indent="0" algn="l">
                        <a:spcBef>
                          <a:spcPts val="0"/>
                        </a:spcBef>
                        <a:spcAft>
                          <a:spcPts val="0"/>
                        </a:spcAft>
                        <a:tabLst>
                          <a:tab pos="228600" algn="l"/>
                          <a:tab pos="457200" algn="l"/>
                        </a:tabLst>
                      </a:pPr>
                      <a:r>
                        <a:rPr lang="en-US" sz="1200" kern="1200" dirty="0">
                          <a:solidFill>
                            <a:schemeClr val="tx1">
                              <a:lumMod val="65000"/>
                              <a:lumOff val="35000"/>
                            </a:schemeClr>
                          </a:solidFill>
                          <a:effectLst/>
                          <a:latin typeface="+mn-lt"/>
                          <a:ea typeface="+mn-ea"/>
                          <a:cs typeface="+mn-cs"/>
                        </a:rPr>
                        <a:t>Wednesday </a:t>
                      </a:r>
                      <a:r>
                        <a:rPr lang="en-US" sz="1200" kern="1200" baseline="0" dirty="0">
                          <a:solidFill>
                            <a:schemeClr val="tx1">
                              <a:lumMod val="65000"/>
                              <a:lumOff val="35000"/>
                            </a:schemeClr>
                          </a:solidFill>
                          <a:latin typeface="+mn-lt"/>
                          <a:ea typeface="+mn-ea"/>
                          <a:cs typeface="+mn-cs"/>
                        </a:rPr>
                        <a:t>12:00  – 1:00 p.m. ET</a:t>
                      </a:r>
                    </a:p>
                    <a:p>
                      <a:pPr marL="0" marR="0" indent="0" algn="l">
                        <a:spcBef>
                          <a:spcPts val="0"/>
                        </a:spcBef>
                        <a:spcAft>
                          <a:spcPts val="0"/>
                        </a:spcAft>
                        <a:tabLst>
                          <a:tab pos="228600" algn="l"/>
                          <a:tab pos="457200" algn="l"/>
                        </a:tabLst>
                      </a:pPr>
                      <a:endParaRPr lang="en-US" sz="1200" kern="1200" dirty="0">
                        <a:solidFill>
                          <a:schemeClr val="tx1">
                            <a:lumMod val="65000"/>
                            <a:lumOff val="35000"/>
                          </a:schemeClr>
                        </a:solidFill>
                        <a:effectLst/>
                        <a:latin typeface="+mn-lt"/>
                        <a:ea typeface="+mn-ea"/>
                        <a:cs typeface="+mn-cs"/>
                      </a:endParaRPr>
                    </a:p>
                    <a:p>
                      <a:pPr marL="0" marR="0" indent="0" algn="l">
                        <a:spcBef>
                          <a:spcPts val="0"/>
                        </a:spcBef>
                        <a:spcAft>
                          <a:spcPts val="0"/>
                        </a:spcAft>
                        <a:tabLst>
                          <a:tab pos="228600" algn="l"/>
                          <a:tab pos="457200" algn="l"/>
                        </a:tabLst>
                      </a:pPr>
                      <a:endParaRPr lang="en-US" sz="1200" kern="1200" dirty="0">
                        <a:solidFill>
                          <a:schemeClr val="tx1">
                            <a:lumMod val="65000"/>
                            <a:lumOff val="35000"/>
                          </a:schemeClr>
                        </a:solidFill>
                        <a:effectLst/>
                        <a:latin typeface="+mn-lt"/>
                        <a:ea typeface="+mn-ea"/>
                        <a:cs typeface="+mn-cs"/>
                      </a:endParaRPr>
                    </a:p>
                  </a:txBody>
                  <a:tcPr/>
                </a:tc>
                <a:tc>
                  <a:txBody>
                    <a:bodyPr/>
                    <a:lstStyle/>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Completed DTP notes review</a:t>
                      </a:r>
                    </a:p>
                    <a:p>
                      <a:pPr marL="171450" indent="-171450">
                        <a:buFont typeface="Arial" panose="020B0604020202020204" pitchFamily="34" charset="0"/>
                        <a:buChar char="•"/>
                      </a:pPr>
                      <a:r>
                        <a:rPr lang="en-US" sz="1200" kern="1200" dirty="0">
                          <a:solidFill>
                            <a:schemeClr val="tx1">
                              <a:lumMod val="65000"/>
                              <a:lumOff val="35000"/>
                            </a:schemeClr>
                          </a:solidFill>
                          <a:effectLst/>
                          <a:latin typeface="+mn-lt"/>
                          <a:ea typeface="+mn-ea"/>
                          <a:cs typeface="+mn-cs"/>
                        </a:rPr>
                        <a:t>Worked on NM1 notes review</a:t>
                      </a:r>
                    </a:p>
                  </a:txBody>
                  <a:tcPr/>
                </a:tc>
                <a:extLst>
                  <a:ext uri="{0D108BD9-81ED-4DB2-BD59-A6C34878D82A}">
                    <a16:rowId xmlns:a16="http://schemas.microsoft.com/office/drawing/2014/main" val="103928337"/>
                  </a:ext>
                </a:extLst>
              </a:tr>
            </a:tbl>
          </a:graphicData>
        </a:graphic>
      </p:graphicFrame>
    </p:spTree>
    <p:extLst>
      <p:ext uri="{BB962C8B-B14F-4D97-AF65-F5344CB8AC3E}">
        <p14:creationId xmlns:p14="http://schemas.microsoft.com/office/powerpoint/2010/main" val="1362325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86F2-84D0-4C99-B561-40D2D8A323AE}"/>
              </a:ext>
            </a:extLst>
          </p:cNvPr>
          <p:cNvSpPr>
            <a:spLocks noGrp="1"/>
          </p:cNvSpPr>
          <p:nvPr>
            <p:ph type="title"/>
          </p:nvPr>
        </p:nvSpPr>
        <p:spPr/>
        <p:txBody>
          <a:bodyPr/>
          <a:lstStyle/>
          <a:p>
            <a:r>
              <a:rPr lang="en-US" dirty="0"/>
              <a:t>Placeholder		</a:t>
            </a:r>
          </a:p>
        </p:txBody>
      </p:sp>
      <p:sp>
        <p:nvSpPr>
          <p:cNvPr id="3" name="Text Placeholder 2">
            <a:extLst>
              <a:ext uri="{FF2B5EF4-FFF2-40B4-BE49-F238E27FC236}">
                <a16:creationId xmlns:a16="http://schemas.microsoft.com/office/drawing/2014/main" id="{DAB41E08-71A5-4B5D-B1F8-B2039EB0A642}"/>
              </a:ext>
            </a:extLst>
          </p:cNvPr>
          <p:cNvSpPr>
            <a:spLocks noGrp="1"/>
          </p:cNvSpPr>
          <p:nvPr>
            <p:ph type="body" idx="1"/>
          </p:nvPr>
        </p:nvSpPr>
        <p:spPr/>
        <p:txBody>
          <a:bodyPr/>
          <a:lstStyle/>
          <a:p>
            <a:r>
              <a:rPr lang="en-US" dirty="0"/>
              <a:t>New Business</a:t>
            </a:r>
          </a:p>
        </p:txBody>
      </p:sp>
    </p:spTree>
    <p:extLst>
      <p:ext uri="{BB962C8B-B14F-4D97-AF65-F5344CB8AC3E}">
        <p14:creationId xmlns:p14="http://schemas.microsoft.com/office/powerpoint/2010/main" val="2245617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23E-FB80-4E77-A944-90380091C973}"/>
              </a:ext>
            </a:extLst>
          </p:cNvPr>
          <p:cNvSpPr>
            <a:spLocks noGrp="1"/>
          </p:cNvSpPr>
          <p:nvPr>
            <p:ph type="title"/>
          </p:nvPr>
        </p:nvSpPr>
        <p:spPr/>
        <p:txBody>
          <a:bodyPr/>
          <a:lstStyle/>
          <a:p>
            <a:r>
              <a:rPr lang="en-US" dirty="0"/>
              <a:t>Maintenance request updates</a:t>
            </a:r>
          </a:p>
        </p:txBody>
      </p:sp>
      <p:sp>
        <p:nvSpPr>
          <p:cNvPr id="3" name="Text Placeholder 2">
            <a:extLst>
              <a:ext uri="{FF2B5EF4-FFF2-40B4-BE49-F238E27FC236}">
                <a16:creationId xmlns:a16="http://schemas.microsoft.com/office/drawing/2014/main" id="{9568688C-4E7C-49B7-8876-32BF85BED831}"/>
              </a:ext>
            </a:extLst>
          </p:cNvPr>
          <p:cNvSpPr>
            <a:spLocks noGrp="1"/>
          </p:cNvSpPr>
          <p:nvPr>
            <p:ph type="body" idx="1"/>
          </p:nvPr>
        </p:nvSpPr>
        <p:spPr/>
        <p:txBody>
          <a:bodyPr/>
          <a:lstStyle/>
          <a:p>
            <a:pPr marL="0" indent="0">
              <a:buNone/>
            </a:pPr>
            <a:endParaRPr lang="en-US" dirty="0"/>
          </a:p>
          <a:p>
            <a:pPr marL="446088" lvl="1" indent="0">
              <a:buNone/>
            </a:pPr>
            <a:endParaRPr lang="en-US" i="0" dirty="0"/>
          </a:p>
        </p:txBody>
      </p:sp>
      <p:sp>
        <p:nvSpPr>
          <p:cNvPr id="4" name="Text Placeholder 2">
            <a:extLst>
              <a:ext uri="{FF2B5EF4-FFF2-40B4-BE49-F238E27FC236}">
                <a16:creationId xmlns:a16="http://schemas.microsoft.com/office/drawing/2014/main" id="{9E007CDD-2EE8-4726-B103-D3647D29E688}"/>
              </a:ext>
            </a:extLst>
          </p:cNvPr>
          <p:cNvSpPr txBox="1">
            <a:spLocks/>
          </p:cNvSpPr>
          <p:nvPr/>
        </p:nvSpPr>
        <p:spPr>
          <a:xfrm>
            <a:off x="5242560" y="1116754"/>
            <a:ext cx="6543040" cy="5372946"/>
          </a:xfrm>
          <a:prstGeom prst="rect">
            <a:avLst/>
          </a:prstGeom>
        </p:spPr>
        <p:txBody>
          <a:bodyPr vert="horz" lIns="0" tIns="0" rIns="0" bIns="0" rtlCol="0">
            <a:noAutofit/>
          </a:bodyPr>
          <a:lstStyle>
            <a:lvl1pPr marL="411480" indent="-411480" algn="l" defTabSz="914400" rtl="0" eaLnBrk="1" latinLnBrk="0" hangingPunct="1">
              <a:lnSpc>
                <a:spcPts val="2400"/>
              </a:lnSpc>
              <a:spcBef>
                <a:spcPts val="0"/>
              </a:spcBef>
              <a:spcAft>
                <a:spcPts val="1200"/>
              </a:spcAft>
              <a:buClr>
                <a:schemeClr val="bg1">
                  <a:lumMod val="65000"/>
                </a:schemeClr>
              </a:buClr>
              <a:buFontTx/>
              <a:buBlip>
                <a:blip r:embed="rId2"/>
              </a:buBlip>
              <a:tabLst/>
              <a:defRPr sz="2000" kern="1200" cap="none" baseline="0">
                <a:solidFill>
                  <a:srgbClr val="363640"/>
                </a:solidFill>
                <a:latin typeface="+mn-lt"/>
                <a:ea typeface="+mn-ea"/>
                <a:cs typeface="+mn-cs"/>
              </a:defRPr>
            </a:lvl1pPr>
            <a:lvl2pPr marL="630238" indent="-184150" algn="l" defTabSz="914400" rtl="0" eaLnBrk="1" latinLnBrk="0" hangingPunct="1">
              <a:lnSpc>
                <a:spcPts val="2400"/>
              </a:lnSpc>
              <a:spcBef>
                <a:spcPts val="0"/>
              </a:spcBef>
              <a:spcAft>
                <a:spcPts val="1200"/>
              </a:spcAft>
              <a:buFont typeface="Arial" panose="020B0604020202020204" pitchFamily="34" charset="0"/>
              <a:buChar char="•"/>
              <a:tabLst/>
              <a:defRPr sz="1800" i="1" kern="1200" baseline="0">
                <a:solidFill>
                  <a:srgbClr val="36364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0"/>
              </a:spcAft>
            </a:pPr>
            <a:endParaRPr lang="en-US" i="1" dirty="0">
              <a:solidFill>
                <a:schemeClr val="tx1"/>
              </a:solidFill>
            </a:endParaRPr>
          </a:p>
        </p:txBody>
      </p:sp>
    </p:spTree>
    <p:extLst>
      <p:ext uri="{BB962C8B-B14F-4D97-AF65-F5344CB8AC3E}">
        <p14:creationId xmlns:p14="http://schemas.microsoft.com/office/powerpoint/2010/main" val="496922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23E-FB80-4E77-A944-90380091C973}"/>
              </a:ext>
            </a:extLst>
          </p:cNvPr>
          <p:cNvSpPr>
            <a:spLocks noGrp="1"/>
          </p:cNvSpPr>
          <p:nvPr>
            <p:ph type="title"/>
          </p:nvPr>
        </p:nvSpPr>
        <p:spPr/>
        <p:txBody>
          <a:bodyPr/>
          <a:lstStyle/>
          <a:p>
            <a:r>
              <a:rPr lang="en-US" dirty="0"/>
              <a:t>TR3 Ballot</a:t>
            </a:r>
          </a:p>
        </p:txBody>
      </p:sp>
      <p:sp>
        <p:nvSpPr>
          <p:cNvPr id="3" name="Text Placeholder 2">
            <a:extLst>
              <a:ext uri="{FF2B5EF4-FFF2-40B4-BE49-F238E27FC236}">
                <a16:creationId xmlns:a16="http://schemas.microsoft.com/office/drawing/2014/main" id="{9568688C-4E7C-49B7-8876-32BF85BED831}"/>
              </a:ext>
            </a:extLst>
          </p:cNvPr>
          <p:cNvSpPr>
            <a:spLocks noGrp="1"/>
          </p:cNvSpPr>
          <p:nvPr>
            <p:ph type="body" idx="1"/>
          </p:nvPr>
        </p:nvSpPr>
        <p:spPr/>
        <p:txBody>
          <a:bodyPr/>
          <a:lstStyle/>
          <a:p>
            <a:endParaRPr lang="en-US" i="0" dirty="0"/>
          </a:p>
          <a:p>
            <a:pPr marL="0" indent="0">
              <a:buNone/>
            </a:pPr>
            <a:endParaRPr lang="en-US" dirty="0"/>
          </a:p>
          <a:p>
            <a:pPr marL="446088" lvl="1" indent="0">
              <a:buNone/>
            </a:pPr>
            <a:endParaRPr lang="en-US" i="0" dirty="0"/>
          </a:p>
        </p:txBody>
      </p:sp>
    </p:spTree>
    <p:extLst>
      <p:ext uri="{BB962C8B-B14F-4D97-AF65-F5344CB8AC3E}">
        <p14:creationId xmlns:p14="http://schemas.microsoft.com/office/powerpoint/2010/main" val="637916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23E-FB80-4E77-A944-90380091C973}"/>
              </a:ext>
            </a:extLst>
          </p:cNvPr>
          <p:cNvSpPr>
            <a:spLocks noGrp="1"/>
          </p:cNvSpPr>
          <p:nvPr>
            <p:ph type="title"/>
          </p:nvPr>
        </p:nvSpPr>
        <p:spPr>
          <a:xfrm>
            <a:off x="640080" y="1116755"/>
            <a:ext cx="3374390" cy="1524379"/>
          </a:xfrm>
        </p:spPr>
        <p:txBody>
          <a:bodyPr anchor="t">
            <a:normAutofit/>
          </a:bodyPr>
          <a:lstStyle/>
          <a:p>
            <a:r>
              <a:rPr lang="en-US" dirty="0"/>
              <a:t>Reminders</a:t>
            </a:r>
          </a:p>
        </p:txBody>
      </p:sp>
      <p:sp>
        <p:nvSpPr>
          <p:cNvPr id="3" name="Text Placeholder 2">
            <a:extLst>
              <a:ext uri="{FF2B5EF4-FFF2-40B4-BE49-F238E27FC236}">
                <a16:creationId xmlns:a16="http://schemas.microsoft.com/office/drawing/2014/main" id="{9568688C-4E7C-49B7-8876-32BF85BED831}"/>
              </a:ext>
            </a:extLst>
          </p:cNvPr>
          <p:cNvSpPr>
            <a:spLocks noGrp="1"/>
          </p:cNvSpPr>
          <p:nvPr>
            <p:ph type="body" idx="1"/>
          </p:nvPr>
        </p:nvSpPr>
        <p:spPr>
          <a:xfrm>
            <a:off x="5566610" y="1116755"/>
            <a:ext cx="5863389" cy="4926598"/>
          </a:xfrm>
        </p:spPr>
        <p:txBody>
          <a:bodyPr>
            <a:normAutofit/>
          </a:bodyPr>
          <a:lstStyle/>
          <a:p>
            <a:pPr>
              <a:spcAft>
                <a:spcPts val="0"/>
              </a:spcAft>
            </a:pPr>
            <a:r>
              <a:rPr lang="en-US" dirty="0"/>
              <a:t>Workgroup Minutes Due</a:t>
            </a:r>
          </a:p>
          <a:p>
            <a:pPr marL="0" indent="0">
              <a:spcAft>
                <a:spcPts val="0"/>
              </a:spcAft>
              <a:buNone/>
            </a:pPr>
            <a:endParaRPr lang="en-US" dirty="0"/>
          </a:p>
          <a:p>
            <a:pPr lvl="1">
              <a:lnSpc>
                <a:spcPct val="100000"/>
              </a:lnSpc>
            </a:pPr>
            <a:r>
              <a:rPr lang="en-US" sz="1700" dirty="0"/>
              <a:t>Draft 10/13</a:t>
            </a:r>
          </a:p>
          <a:p>
            <a:pPr lvl="1">
              <a:lnSpc>
                <a:spcPct val="100000"/>
              </a:lnSpc>
            </a:pPr>
            <a:r>
              <a:rPr lang="en-US" sz="1700" dirty="0"/>
              <a:t>Post in the workgroup iMeet space for review and approval by the constituents – 7 days – 10/13-10/20</a:t>
            </a:r>
          </a:p>
          <a:p>
            <a:pPr marL="1200150" lvl="2" indent="-285750">
              <a:lnSpc>
                <a:spcPct val="100000"/>
              </a:lnSpc>
              <a:spcBef>
                <a:spcPts val="0"/>
              </a:spcBef>
              <a:buFont typeface="Wingdings" panose="05000000000000000000" pitchFamily="2" charset="2"/>
              <a:buChar char="§"/>
            </a:pPr>
            <a:r>
              <a:rPr lang="en-US" sz="1700" dirty="0"/>
              <a:t>If no one comments in the 7 days, then the minutes are approved</a:t>
            </a:r>
          </a:p>
          <a:p>
            <a:pPr lvl="1">
              <a:lnSpc>
                <a:spcPct val="100000"/>
              </a:lnSpc>
            </a:pPr>
            <a:r>
              <a:rPr lang="en-US" sz="1700" dirty="0"/>
              <a:t>Final 10/27 </a:t>
            </a:r>
          </a:p>
          <a:p>
            <a:pPr lvl="1">
              <a:spcAft>
                <a:spcPts val="0"/>
              </a:spcAft>
            </a:pPr>
            <a:endParaRPr lang="en-US" sz="2000" i="0" dirty="0"/>
          </a:p>
          <a:p>
            <a:r>
              <a:rPr lang="en-US" i="0" dirty="0"/>
              <a:t>Annual Award Nominations</a:t>
            </a:r>
          </a:p>
          <a:p>
            <a:pPr marL="1200150" lvl="2" indent="-285750">
              <a:buFont typeface="Arial" panose="020B0604020202020204" pitchFamily="34" charset="0"/>
              <a:buChar char="•"/>
            </a:pPr>
            <a:r>
              <a:rPr lang="en-US" sz="2000" i="1" dirty="0">
                <a:solidFill>
                  <a:srgbClr val="363640"/>
                </a:solidFill>
              </a:rPr>
              <a:t>Nominations are open at </a:t>
            </a:r>
            <a:r>
              <a:rPr lang="en-US" sz="2000" i="1" dirty="0">
                <a:solidFill>
                  <a:srgbClr val="363640"/>
                </a:solidFill>
                <a:hlinkClick r:id="rId3">
                  <a:extLst>
                    <a:ext uri="{A12FA001-AC4F-418D-AE19-62706E023703}">
                      <ahyp:hlinkClr xmlns:ahyp="http://schemas.microsoft.com/office/drawing/2018/hyperlinkcolor" val="tx"/>
                    </a:ext>
                  </a:extLst>
                </a:hlinkClick>
              </a:rPr>
              <a:t>www.x12.org/about/awards</a:t>
            </a:r>
            <a:endParaRPr lang="en-US" sz="2000" i="1" dirty="0">
              <a:solidFill>
                <a:srgbClr val="363640"/>
              </a:solidFill>
            </a:endParaRPr>
          </a:p>
          <a:p>
            <a:pPr>
              <a:spcAft>
                <a:spcPts val="0"/>
              </a:spcAft>
            </a:pPr>
            <a:endParaRPr lang="en-US" i="0" dirty="0"/>
          </a:p>
          <a:p>
            <a:pPr lvl="1">
              <a:spcAft>
                <a:spcPts val="0"/>
              </a:spcAft>
            </a:pPr>
            <a:endParaRPr lang="en-US" sz="2000" i="0" dirty="0"/>
          </a:p>
          <a:p>
            <a:pPr>
              <a:spcAft>
                <a:spcPts val="0"/>
              </a:spcAft>
            </a:pPr>
            <a:endParaRPr lang="en-US" i="0" dirty="0"/>
          </a:p>
        </p:txBody>
      </p:sp>
    </p:spTree>
    <p:extLst>
      <p:ext uri="{BB962C8B-B14F-4D97-AF65-F5344CB8AC3E}">
        <p14:creationId xmlns:p14="http://schemas.microsoft.com/office/powerpoint/2010/main" val="28817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A5EF-D0D6-0344-BB73-8BDBA2B061AF}"/>
              </a:ext>
            </a:extLst>
          </p:cNvPr>
          <p:cNvSpPr>
            <a:spLocks noGrp="1"/>
          </p:cNvSpPr>
          <p:nvPr>
            <p:ph type="title"/>
          </p:nvPr>
        </p:nvSpPr>
        <p:spPr>
          <a:xfrm>
            <a:off x="640079" y="1116755"/>
            <a:ext cx="3479857" cy="1524379"/>
          </a:xfrm>
        </p:spPr>
        <p:txBody>
          <a:bodyPr/>
          <a:lstStyle/>
          <a:p>
            <a:r>
              <a:rPr lang="en-US" dirty="0"/>
              <a:t>Informational series</a:t>
            </a:r>
          </a:p>
        </p:txBody>
      </p:sp>
      <p:sp>
        <p:nvSpPr>
          <p:cNvPr id="6" name="Text Placeholder 5">
            <a:extLst>
              <a:ext uri="{FF2B5EF4-FFF2-40B4-BE49-F238E27FC236}">
                <a16:creationId xmlns:a16="http://schemas.microsoft.com/office/drawing/2014/main" id="{C8708439-1019-AA41-BB7B-94F53517ED1B}"/>
              </a:ext>
            </a:extLst>
          </p:cNvPr>
          <p:cNvSpPr>
            <a:spLocks noGrp="1"/>
          </p:cNvSpPr>
          <p:nvPr>
            <p:ph type="body" idx="1"/>
          </p:nvPr>
        </p:nvSpPr>
        <p:spPr/>
        <p:txBody>
          <a:bodyPr/>
          <a:lstStyle/>
          <a:p>
            <a:r>
              <a:rPr lang="en-US" dirty="0"/>
              <a:t>X12N maintains a library of informational PowerPoints, position papers, checklists, etc. </a:t>
            </a:r>
          </a:p>
          <a:p>
            <a:r>
              <a:rPr lang="en-US" dirty="0"/>
              <a:t>Visit X12’s </a:t>
            </a:r>
            <a:r>
              <a:rPr lang="en-US" dirty="0">
                <a:solidFill>
                  <a:srgbClr val="0070C0"/>
                </a:solidFill>
                <a:hlinkClick r:id="rId3">
                  <a:extLst>
                    <a:ext uri="{A12FA001-AC4F-418D-AE19-62706E023703}">
                      <ahyp:hlinkClr xmlns:ahyp="http://schemas.microsoft.com/office/drawing/2018/hyperlinkcolor" val="tx"/>
                    </a:ext>
                  </a:extLst>
                </a:hlinkClick>
              </a:rPr>
              <a:t>Info Center</a:t>
            </a:r>
            <a:r>
              <a:rPr lang="en-US" dirty="0"/>
              <a:t> at x12.org to review other relevant information, including:</a:t>
            </a:r>
          </a:p>
          <a:p>
            <a:pPr lvl="1"/>
            <a:r>
              <a:rPr lang="en-US" dirty="0"/>
              <a:t>ASCN023 – Overview of the X12N Subcommittee</a:t>
            </a:r>
          </a:p>
          <a:p>
            <a:pPr marL="0" indent="0">
              <a:buNone/>
            </a:pPr>
            <a:endParaRPr lang="en-US" dirty="0"/>
          </a:p>
          <a:p>
            <a:pPr marL="0" indent="0">
              <a:lnSpc>
                <a:spcPts val="1500"/>
              </a:lnSpc>
              <a:spcAft>
                <a:spcPts val="0"/>
              </a:spcAft>
              <a:buNone/>
            </a:pPr>
            <a:endParaRPr lang="en-US" dirty="0"/>
          </a:p>
        </p:txBody>
      </p:sp>
    </p:spTree>
    <p:extLst>
      <p:ext uri="{BB962C8B-B14F-4D97-AF65-F5344CB8AC3E}">
        <p14:creationId xmlns:p14="http://schemas.microsoft.com/office/powerpoint/2010/main" val="172520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AA79-3002-49C1-A20D-3A3D993A3A36}"/>
              </a:ext>
            </a:extLst>
          </p:cNvPr>
          <p:cNvSpPr>
            <a:spLocks noGrp="1"/>
          </p:cNvSpPr>
          <p:nvPr>
            <p:ph type="title"/>
          </p:nvPr>
        </p:nvSpPr>
        <p:spPr/>
        <p:txBody>
          <a:bodyPr/>
          <a:lstStyle/>
          <a:p>
            <a:r>
              <a:rPr lang="en-US" dirty="0"/>
              <a:t>Next meeting</a:t>
            </a:r>
          </a:p>
        </p:txBody>
      </p:sp>
      <p:sp>
        <p:nvSpPr>
          <p:cNvPr id="3" name="Text Placeholder 2">
            <a:extLst>
              <a:ext uri="{FF2B5EF4-FFF2-40B4-BE49-F238E27FC236}">
                <a16:creationId xmlns:a16="http://schemas.microsoft.com/office/drawing/2014/main" id="{04D4A022-5959-46F3-A3A6-2B822943DFEA}"/>
              </a:ext>
            </a:extLst>
          </p:cNvPr>
          <p:cNvSpPr>
            <a:spLocks noGrp="1"/>
          </p:cNvSpPr>
          <p:nvPr>
            <p:ph type="body" idx="1"/>
          </p:nvPr>
        </p:nvSpPr>
        <p:spPr>
          <a:xfrm>
            <a:off x="5503110" y="1116755"/>
            <a:ext cx="5863389" cy="4926598"/>
          </a:xfrm>
        </p:spPr>
        <p:txBody>
          <a:bodyPr/>
          <a:lstStyle/>
          <a:p>
            <a:r>
              <a:rPr lang="en-US" sz="2400" dirty="0"/>
              <a:t>Winter Standing Meeting January 21-31, 2024</a:t>
            </a:r>
          </a:p>
          <a:p>
            <a:pPr lvl="1"/>
            <a:r>
              <a:rPr lang="en-US" sz="2200" dirty="0"/>
              <a:t>Sparks, NV</a:t>
            </a:r>
          </a:p>
          <a:p>
            <a:pPr lvl="1"/>
            <a:r>
              <a:rPr lang="en-US" sz="2200" dirty="0"/>
              <a:t>Onsite January 21-25, 2024</a:t>
            </a:r>
          </a:p>
          <a:p>
            <a:r>
              <a:rPr lang="en-US" sz="2400" dirty="0"/>
              <a:t>More information on meeting logistics will be available closer to the meeting </a:t>
            </a:r>
          </a:p>
          <a:p>
            <a:r>
              <a:rPr lang="en-US" sz="2400" dirty="0"/>
              <a:t>Watch for registration announcements and be sure you register</a:t>
            </a:r>
          </a:p>
        </p:txBody>
      </p:sp>
    </p:spTree>
    <p:extLst>
      <p:ext uri="{BB962C8B-B14F-4D97-AF65-F5344CB8AC3E}">
        <p14:creationId xmlns:p14="http://schemas.microsoft.com/office/powerpoint/2010/main" val="27164905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23E-FB80-4E77-A944-90380091C973}"/>
              </a:ext>
            </a:extLst>
          </p:cNvPr>
          <p:cNvSpPr>
            <a:spLocks noGrp="1"/>
          </p:cNvSpPr>
          <p:nvPr>
            <p:ph type="title"/>
          </p:nvPr>
        </p:nvSpPr>
        <p:spPr/>
        <p:txBody>
          <a:bodyPr/>
          <a:lstStyle/>
          <a:p>
            <a:r>
              <a:rPr lang="en-US" dirty="0"/>
              <a:t>Elections Winter 2024</a:t>
            </a:r>
          </a:p>
        </p:txBody>
      </p:sp>
      <p:sp>
        <p:nvSpPr>
          <p:cNvPr id="3" name="Text Placeholder 2">
            <a:extLst>
              <a:ext uri="{FF2B5EF4-FFF2-40B4-BE49-F238E27FC236}">
                <a16:creationId xmlns:a16="http://schemas.microsoft.com/office/drawing/2014/main" id="{9568688C-4E7C-49B7-8876-32BF85BED831}"/>
              </a:ext>
            </a:extLst>
          </p:cNvPr>
          <p:cNvSpPr>
            <a:spLocks noGrp="1"/>
          </p:cNvSpPr>
          <p:nvPr>
            <p:ph type="body" idx="1"/>
          </p:nvPr>
        </p:nvSpPr>
        <p:spPr/>
        <p:txBody>
          <a:bodyPr/>
          <a:lstStyle/>
          <a:p>
            <a:pPr marL="0" indent="0">
              <a:buNone/>
            </a:pPr>
            <a:endParaRPr lang="en-US" i="0" dirty="0"/>
          </a:p>
          <a:p>
            <a:pPr>
              <a:spcAft>
                <a:spcPts val="0"/>
              </a:spcAft>
            </a:pPr>
            <a:endParaRPr lang="en-US" i="0" dirty="0"/>
          </a:p>
        </p:txBody>
      </p:sp>
      <p:graphicFrame>
        <p:nvGraphicFramePr>
          <p:cNvPr id="5" name="Table 5">
            <a:extLst>
              <a:ext uri="{FF2B5EF4-FFF2-40B4-BE49-F238E27FC236}">
                <a16:creationId xmlns:a16="http://schemas.microsoft.com/office/drawing/2014/main" id="{00A507DC-874C-421D-9B83-A9C883691EB7}"/>
              </a:ext>
            </a:extLst>
          </p:cNvPr>
          <p:cNvGraphicFramePr>
            <a:graphicFrameLocks noGrp="1"/>
          </p:cNvGraphicFramePr>
          <p:nvPr>
            <p:extLst>
              <p:ext uri="{D42A27DB-BD31-4B8C-83A1-F6EECF244321}">
                <p14:modId xmlns:p14="http://schemas.microsoft.com/office/powerpoint/2010/main" val="1157921748"/>
              </p:ext>
            </p:extLst>
          </p:nvPr>
        </p:nvGraphicFramePr>
        <p:xfrm>
          <a:off x="5011599" y="1577048"/>
          <a:ext cx="6540321" cy="1614170"/>
        </p:xfrm>
        <a:graphic>
          <a:graphicData uri="http://schemas.openxmlformats.org/drawingml/2006/table">
            <a:tbl>
              <a:tblPr firstRow="1" bandRow="1">
                <a:tableStyleId>{ED083AE6-46FA-4A59-8FB0-9F97EB10719F}</a:tableStyleId>
              </a:tblPr>
              <a:tblGrid>
                <a:gridCol w="2630172">
                  <a:extLst>
                    <a:ext uri="{9D8B030D-6E8A-4147-A177-3AD203B41FA5}">
                      <a16:colId xmlns:a16="http://schemas.microsoft.com/office/drawing/2014/main" val="2586101560"/>
                    </a:ext>
                  </a:extLst>
                </a:gridCol>
                <a:gridCol w="1730042">
                  <a:extLst>
                    <a:ext uri="{9D8B030D-6E8A-4147-A177-3AD203B41FA5}">
                      <a16:colId xmlns:a16="http://schemas.microsoft.com/office/drawing/2014/main" val="499673047"/>
                    </a:ext>
                  </a:extLst>
                </a:gridCol>
                <a:gridCol w="2180107">
                  <a:extLst>
                    <a:ext uri="{9D8B030D-6E8A-4147-A177-3AD203B41FA5}">
                      <a16:colId xmlns:a16="http://schemas.microsoft.com/office/drawing/2014/main" val="3414083126"/>
                    </a:ext>
                  </a:extLst>
                </a:gridCol>
              </a:tblGrid>
              <a:tr h="370840">
                <a:tc>
                  <a:txBody>
                    <a:bodyPr/>
                    <a:lstStyle/>
                    <a:p>
                      <a:r>
                        <a:rPr lang="en-US" sz="1600" b="0" dirty="0">
                          <a:solidFill>
                            <a:schemeClr val="tx1">
                              <a:lumMod val="65000"/>
                              <a:lumOff val="35000"/>
                            </a:schemeClr>
                          </a:solidFill>
                        </a:rPr>
                        <a:t>Subcommittee/Work Group</a:t>
                      </a:r>
                    </a:p>
                  </a:txBody>
                  <a:tcPr/>
                </a:tc>
                <a:tc>
                  <a:txBody>
                    <a:bodyPr/>
                    <a:lstStyle/>
                    <a:p>
                      <a:r>
                        <a:rPr lang="en-US" sz="1600" b="0" dirty="0">
                          <a:solidFill>
                            <a:schemeClr val="tx1">
                              <a:lumMod val="65000"/>
                              <a:lumOff val="35000"/>
                            </a:schemeClr>
                          </a:solidFill>
                        </a:rPr>
                        <a:t>Position</a:t>
                      </a:r>
                    </a:p>
                  </a:txBody>
                  <a:tcPr/>
                </a:tc>
                <a:tc>
                  <a:txBody>
                    <a:bodyPr/>
                    <a:lstStyle/>
                    <a:p>
                      <a:r>
                        <a:rPr lang="en-US" sz="1600" b="0" dirty="0">
                          <a:solidFill>
                            <a:schemeClr val="tx1">
                              <a:lumMod val="65000"/>
                              <a:lumOff val="35000"/>
                            </a:schemeClr>
                          </a:solidFill>
                        </a:rPr>
                        <a:t>Term</a:t>
                      </a:r>
                    </a:p>
                  </a:txBody>
                  <a:tcPr/>
                </a:tc>
                <a:extLst>
                  <a:ext uri="{0D108BD9-81ED-4DB2-BD59-A6C34878D82A}">
                    <a16:rowId xmlns:a16="http://schemas.microsoft.com/office/drawing/2014/main" val="3727827012"/>
                  </a:ext>
                </a:extLst>
              </a:tr>
              <a:tr h="370840">
                <a:tc>
                  <a:txBody>
                    <a:bodyPr/>
                    <a:lstStyle/>
                    <a:p>
                      <a:pPr algn="l" fontAlgn="b"/>
                      <a:r>
                        <a:rPr lang="en-US" sz="1400" b="0" i="0" u="none" strike="noStrike" dirty="0">
                          <a:solidFill>
                            <a:schemeClr val="tx1">
                              <a:lumMod val="65000"/>
                              <a:lumOff val="35000"/>
                            </a:schemeClr>
                          </a:solidFill>
                          <a:effectLst/>
                          <a:latin typeface="+mn-lt"/>
                        </a:rPr>
                        <a:t>TGB/WG1 – Eligibility &amp; Benefits</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Winter 2024-2026</a:t>
                      </a:r>
                    </a:p>
                  </a:txBody>
                  <a:tcPr marL="9525" marR="9525" marT="9525" marB="0" anchor="b"/>
                </a:tc>
                <a:extLst>
                  <a:ext uri="{0D108BD9-81ED-4DB2-BD59-A6C34878D82A}">
                    <a16:rowId xmlns:a16="http://schemas.microsoft.com/office/drawing/2014/main" val="315941636"/>
                  </a:ext>
                </a:extLst>
              </a:tr>
              <a:tr h="370840">
                <a:tc>
                  <a:txBody>
                    <a:bodyPr/>
                    <a:lstStyle/>
                    <a:p>
                      <a:pPr algn="l" fontAlgn="b"/>
                      <a:r>
                        <a:rPr lang="en-US" sz="1400" b="0" i="0" u="none" strike="noStrike" dirty="0">
                          <a:solidFill>
                            <a:schemeClr val="tx1">
                              <a:lumMod val="65000"/>
                              <a:lumOff val="35000"/>
                            </a:schemeClr>
                          </a:solidFill>
                          <a:effectLst/>
                          <a:latin typeface="+mn-lt"/>
                        </a:rPr>
                        <a:t>TGB/WG3 – Payment Information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lumMod val="65000"/>
                              <a:lumOff val="35000"/>
                            </a:schemeClr>
                          </a:solidFill>
                          <a:effectLst/>
                          <a:latin typeface="+mn-lt"/>
                        </a:rPr>
                        <a:t>Winter 2024-2026</a:t>
                      </a: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endParaRPr>
                    </a:p>
                  </a:txBody>
                  <a:tcPr marL="9525" marR="9525" marT="9525" marB="0" anchor="b"/>
                </a:tc>
                <a:extLst>
                  <a:ext uri="{0D108BD9-81ED-4DB2-BD59-A6C34878D82A}">
                    <a16:rowId xmlns:a16="http://schemas.microsoft.com/office/drawing/2014/main" val="1318085029"/>
                  </a:ext>
                </a:extLst>
              </a:tr>
              <a:tr h="370840">
                <a:tc>
                  <a:txBody>
                    <a:bodyPr/>
                    <a:lstStyle/>
                    <a:p>
                      <a:pPr algn="l" fontAlgn="b"/>
                      <a:r>
                        <a:rPr lang="en-US" sz="1400" b="0" i="0" u="none" strike="noStrike" dirty="0">
                          <a:solidFill>
                            <a:schemeClr val="tx1">
                              <a:lumMod val="65000"/>
                              <a:lumOff val="35000"/>
                            </a:schemeClr>
                          </a:solidFill>
                          <a:effectLst/>
                          <a:latin typeface="+mn-lt"/>
                        </a:rPr>
                        <a:t>TGC/WG2 - RFI</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Co-Chair</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lumMod val="65000"/>
                              <a:lumOff val="35000"/>
                            </a:schemeClr>
                          </a:solidFill>
                          <a:effectLst/>
                          <a:latin typeface="+mn-lt"/>
                        </a:rPr>
                        <a:t>Winter 2024-2026</a:t>
                      </a: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endParaRPr>
                    </a:p>
                  </a:txBody>
                  <a:tcPr marL="9525" marR="9525" marT="9525" marB="0" anchor="b"/>
                </a:tc>
                <a:extLst>
                  <a:ext uri="{0D108BD9-81ED-4DB2-BD59-A6C34878D82A}">
                    <a16:rowId xmlns:a16="http://schemas.microsoft.com/office/drawing/2014/main" val="3532726416"/>
                  </a:ext>
                </a:extLst>
              </a:tr>
            </a:tbl>
          </a:graphicData>
        </a:graphic>
      </p:graphicFrame>
    </p:spTree>
    <p:extLst>
      <p:ext uri="{BB962C8B-B14F-4D97-AF65-F5344CB8AC3E}">
        <p14:creationId xmlns:p14="http://schemas.microsoft.com/office/powerpoint/2010/main" val="424169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323E-FB80-4E77-A944-90380091C973}"/>
              </a:ext>
            </a:extLst>
          </p:cNvPr>
          <p:cNvSpPr>
            <a:spLocks noGrp="1"/>
          </p:cNvSpPr>
          <p:nvPr>
            <p:ph type="title"/>
          </p:nvPr>
        </p:nvSpPr>
        <p:spPr/>
        <p:txBody>
          <a:bodyPr/>
          <a:lstStyle/>
          <a:p>
            <a:r>
              <a:rPr lang="en-US" dirty="0"/>
              <a:t>Appointments Fall 2023</a:t>
            </a:r>
          </a:p>
        </p:txBody>
      </p:sp>
      <p:sp>
        <p:nvSpPr>
          <p:cNvPr id="3" name="Text Placeholder 2">
            <a:extLst>
              <a:ext uri="{FF2B5EF4-FFF2-40B4-BE49-F238E27FC236}">
                <a16:creationId xmlns:a16="http://schemas.microsoft.com/office/drawing/2014/main" id="{9568688C-4E7C-49B7-8876-32BF85BED831}"/>
              </a:ext>
            </a:extLst>
          </p:cNvPr>
          <p:cNvSpPr>
            <a:spLocks noGrp="1"/>
          </p:cNvSpPr>
          <p:nvPr>
            <p:ph type="body" idx="1"/>
          </p:nvPr>
        </p:nvSpPr>
        <p:spPr/>
        <p:txBody>
          <a:bodyPr/>
          <a:lstStyle/>
          <a:p>
            <a:pPr marL="0" indent="0">
              <a:buNone/>
            </a:pPr>
            <a:endParaRPr lang="en-US" i="0" dirty="0"/>
          </a:p>
          <a:p>
            <a:pPr>
              <a:spcAft>
                <a:spcPts val="0"/>
              </a:spcAft>
            </a:pPr>
            <a:endParaRPr lang="en-US" i="0" dirty="0"/>
          </a:p>
        </p:txBody>
      </p:sp>
      <p:graphicFrame>
        <p:nvGraphicFramePr>
          <p:cNvPr id="5" name="Table 5">
            <a:extLst>
              <a:ext uri="{FF2B5EF4-FFF2-40B4-BE49-F238E27FC236}">
                <a16:creationId xmlns:a16="http://schemas.microsoft.com/office/drawing/2014/main" id="{00A507DC-874C-421D-9B83-A9C883691EB7}"/>
              </a:ext>
            </a:extLst>
          </p:cNvPr>
          <p:cNvGraphicFramePr>
            <a:graphicFrameLocks noGrp="1"/>
          </p:cNvGraphicFramePr>
          <p:nvPr>
            <p:extLst>
              <p:ext uri="{D42A27DB-BD31-4B8C-83A1-F6EECF244321}">
                <p14:modId xmlns:p14="http://schemas.microsoft.com/office/powerpoint/2010/main" val="114323450"/>
              </p:ext>
            </p:extLst>
          </p:nvPr>
        </p:nvGraphicFramePr>
        <p:xfrm>
          <a:off x="5011599" y="1577048"/>
          <a:ext cx="6653532" cy="1427409"/>
        </p:xfrm>
        <a:graphic>
          <a:graphicData uri="http://schemas.openxmlformats.org/drawingml/2006/table">
            <a:tbl>
              <a:tblPr firstRow="1" bandRow="1">
                <a:tableStyleId>{ED083AE6-46FA-4A59-8FB0-9F97EB10719F}</a:tableStyleId>
              </a:tblPr>
              <a:tblGrid>
                <a:gridCol w="3638029">
                  <a:extLst>
                    <a:ext uri="{9D8B030D-6E8A-4147-A177-3AD203B41FA5}">
                      <a16:colId xmlns:a16="http://schemas.microsoft.com/office/drawing/2014/main" val="2586101560"/>
                    </a:ext>
                  </a:extLst>
                </a:gridCol>
                <a:gridCol w="3015503">
                  <a:extLst>
                    <a:ext uri="{9D8B030D-6E8A-4147-A177-3AD203B41FA5}">
                      <a16:colId xmlns:a16="http://schemas.microsoft.com/office/drawing/2014/main" val="3414083126"/>
                    </a:ext>
                  </a:extLst>
                </a:gridCol>
              </a:tblGrid>
              <a:tr h="519297">
                <a:tc>
                  <a:txBody>
                    <a:bodyPr/>
                    <a:lstStyle/>
                    <a:p>
                      <a:r>
                        <a:rPr lang="en-US" sz="1600" b="0" dirty="0">
                          <a:solidFill>
                            <a:schemeClr val="tx1">
                              <a:lumMod val="65000"/>
                              <a:lumOff val="35000"/>
                            </a:schemeClr>
                          </a:solidFill>
                        </a:rPr>
                        <a:t>Liaison/Representative</a:t>
                      </a:r>
                    </a:p>
                  </a:txBody>
                  <a:tcPr/>
                </a:tc>
                <a:tc>
                  <a:txBody>
                    <a:bodyPr/>
                    <a:lstStyle/>
                    <a:p>
                      <a:r>
                        <a:rPr lang="en-US" sz="1600" b="0" dirty="0">
                          <a:solidFill>
                            <a:schemeClr val="tx1">
                              <a:lumMod val="65000"/>
                              <a:lumOff val="35000"/>
                            </a:schemeClr>
                          </a:solidFill>
                        </a:rPr>
                        <a:t>Appointed Term</a:t>
                      </a:r>
                    </a:p>
                  </a:txBody>
                  <a:tcPr/>
                </a:tc>
                <a:extLst>
                  <a:ext uri="{0D108BD9-81ED-4DB2-BD59-A6C34878D82A}">
                    <a16:rowId xmlns:a16="http://schemas.microsoft.com/office/drawing/2014/main" val="3727827012"/>
                  </a:ext>
                </a:extLst>
              </a:tr>
              <a:tr h="519297">
                <a:tc>
                  <a:txBody>
                    <a:bodyPr/>
                    <a:lstStyle/>
                    <a:p>
                      <a:pPr algn="l" fontAlgn="b"/>
                      <a:r>
                        <a:rPr lang="en-US" sz="1400" b="0" i="0" u="none" strike="noStrike" dirty="0">
                          <a:solidFill>
                            <a:schemeClr val="tx1">
                              <a:lumMod val="65000"/>
                              <a:lumOff val="35000"/>
                            </a:schemeClr>
                          </a:solidFill>
                          <a:effectLst/>
                          <a:latin typeface="+mn-lt"/>
                        </a:rPr>
                        <a:t>TGH - Harmonization</a:t>
                      </a:r>
                    </a:p>
                  </a:txBody>
                  <a:tcPr marL="9525" marR="9525" marT="9525" marB="0" anchor="b"/>
                </a:tc>
                <a:tc>
                  <a:txBody>
                    <a:bodyPr/>
                    <a:lstStyle/>
                    <a:p>
                      <a:pPr algn="l" fontAlgn="b"/>
                      <a:r>
                        <a:rPr lang="en-US" sz="1400" b="0" i="0" u="none" strike="noStrike" dirty="0">
                          <a:solidFill>
                            <a:schemeClr val="tx1">
                              <a:lumMod val="65000"/>
                              <a:lumOff val="35000"/>
                            </a:schemeClr>
                          </a:solidFill>
                          <a:effectLst/>
                          <a:latin typeface="+mn-lt"/>
                        </a:rPr>
                        <a:t>Summer 2025</a:t>
                      </a:r>
                    </a:p>
                  </a:txBody>
                  <a:tcPr marL="9525" marR="9525" marT="9525" marB="0" anchor="b"/>
                </a:tc>
                <a:extLst>
                  <a:ext uri="{0D108BD9-81ED-4DB2-BD59-A6C34878D82A}">
                    <a16:rowId xmlns:a16="http://schemas.microsoft.com/office/drawing/2014/main" val="1991232580"/>
                  </a:ext>
                </a:extLst>
              </a:tr>
              <a:tr h="388815">
                <a:tc>
                  <a:txBody>
                    <a:bodyPr/>
                    <a:lstStyle/>
                    <a:p>
                      <a:pPr algn="l" fontAlgn="b"/>
                      <a:r>
                        <a:rPr lang="en-US" sz="1400" b="0" i="0" u="none" strike="noStrike" dirty="0">
                          <a:solidFill>
                            <a:schemeClr val="tx1">
                              <a:lumMod val="65000"/>
                              <a:lumOff val="35000"/>
                            </a:schemeClr>
                          </a:solidFill>
                          <a:effectLst/>
                          <a:latin typeface="+mn-lt"/>
                        </a:rPr>
                        <a:t>PRB Primary and Alternate</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lumMod val="65000"/>
                              <a:lumOff val="35000"/>
                            </a:schemeClr>
                          </a:solidFill>
                          <a:effectLst/>
                          <a:latin typeface="+mn-lt"/>
                        </a:rPr>
                        <a:t>Summer 2023-Summer 2025</a:t>
                      </a:r>
                    </a:p>
                  </a:txBody>
                  <a:tcPr marL="9525" marR="9525" marT="9525" marB="0" anchor="b"/>
                </a:tc>
                <a:extLst>
                  <a:ext uri="{0D108BD9-81ED-4DB2-BD59-A6C34878D82A}">
                    <a16:rowId xmlns:a16="http://schemas.microsoft.com/office/drawing/2014/main" val="299320714"/>
                  </a:ext>
                </a:extLst>
              </a:tr>
            </a:tbl>
          </a:graphicData>
        </a:graphic>
      </p:graphicFrame>
    </p:spTree>
    <p:extLst>
      <p:ext uri="{BB962C8B-B14F-4D97-AF65-F5344CB8AC3E}">
        <p14:creationId xmlns:p14="http://schemas.microsoft.com/office/powerpoint/2010/main" val="3241711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86F2-84D0-4C99-B561-40D2D8A323AE}"/>
              </a:ext>
            </a:extLst>
          </p:cNvPr>
          <p:cNvSpPr>
            <a:spLocks noGrp="1"/>
          </p:cNvSpPr>
          <p:nvPr>
            <p:ph type="title"/>
          </p:nvPr>
        </p:nvSpPr>
        <p:spPr/>
        <p:txBody>
          <a:bodyPr/>
          <a:lstStyle/>
          <a:p>
            <a:r>
              <a:rPr lang="en-US" dirty="0"/>
              <a:t>Placeholder		</a:t>
            </a:r>
          </a:p>
        </p:txBody>
      </p:sp>
      <p:sp>
        <p:nvSpPr>
          <p:cNvPr id="3" name="Text Placeholder 2">
            <a:extLst>
              <a:ext uri="{FF2B5EF4-FFF2-40B4-BE49-F238E27FC236}">
                <a16:creationId xmlns:a16="http://schemas.microsoft.com/office/drawing/2014/main" id="{DAB41E08-71A5-4B5D-B1F8-B2039EB0A642}"/>
              </a:ext>
            </a:extLst>
          </p:cNvPr>
          <p:cNvSpPr>
            <a:spLocks noGrp="1"/>
          </p:cNvSpPr>
          <p:nvPr>
            <p:ph type="body" idx="1"/>
          </p:nvPr>
        </p:nvSpPr>
        <p:spPr/>
        <p:txBody>
          <a:bodyPr/>
          <a:lstStyle/>
          <a:p>
            <a:r>
              <a:rPr lang="en-US" dirty="0"/>
              <a:t>New Business</a:t>
            </a:r>
          </a:p>
        </p:txBody>
      </p:sp>
    </p:spTree>
    <p:extLst>
      <p:ext uri="{BB962C8B-B14F-4D97-AF65-F5344CB8AC3E}">
        <p14:creationId xmlns:p14="http://schemas.microsoft.com/office/powerpoint/2010/main" val="291484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2397-A63C-2D4E-AB40-61E6800060E2}"/>
              </a:ext>
            </a:extLst>
          </p:cNvPr>
          <p:cNvSpPr>
            <a:spLocks noGrp="1"/>
          </p:cNvSpPr>
          <p:nvPr>
            <p:ph type="title"/>
          </p:nvPr>
        </p:nvSpPr>
        <p:spPr>
          <a:xfrm>
            <a:off x="640080" y="1116755"/>
            <a:ext cx="3894513" cy="1524379"/>
          </a:xfrm>
        </p:spPr>
        <p:txBody>
          <a:bodyPr/>
          <a:lstStyle/>
          <a:p>
            <a:r>
              <a:rPr lang="en-US" dirty="0"/>
              <a:t>Stay Connected</a:t>
            </a:r>
          </a:p>
        </p:txBody>
      </p:sp>
      <p:sp>
        <p:nvSpPr>
          <p:cNvPr id="6" name="Text Placeholder 5">
            <a:extLst>
              <a:ext uri="{FF2B5EF4-FFF2-40B4-BE49-F238E27FC236}">
                <a16:creationId xmlns:a16="http://schemas.microsoft.com/office/drawing/2014/main" id="{35F3F18C-1957-CA40-A20F-5D518F6B22DF}"/>
              </a:ext>
            </a:extLst>
          </p:cNvPr>
          <p:cNvSpPr>
            <a:spLocks noGrp="1"/>
          </p:cNvSpPr>
          <p:nvPr>
            <p:ph type="body" idx="1"/>
          </p:nvPr>
        </p:nvSpPr>
        <p:spPr/>
        <p:txBody>
          <a:bodyPr/>
          <a:lstStyle/>
          <a:p>
            <a:r>
              <a:rPr lang="en-CA" dirty="0"/>
              <a:t>Learn more at </a:t>
            </a:r>
            <a:r>
              <a:rPr lang="en-CA" dirty="0">
                <a:hlinkClick r:id="rId3"/>
              </a:rPr>
              <a:t>X12.org</a:t>
            </a:r>
            <a:endParaRPr lang="en-CA" dirty="0"/>
          </a:p>
          <a:p>
            <a:r>
              <a:rPr lang="en-CA" dirty="0"/>
              <a:t>Stay informed by following X12</a:t>
            </a:r>
          </a:p>
          <a:p>
            <a:pPr marL="406400" lvl="1" indent="0">
              <a:buNone/>
            </a:pPr>
            <a:r>
              <a:rPr lang="en-CA" dirty="0"/>
              <a:t>          @x12standards on Twitter</a:t>
            </a:r>
          </a:p>
          <a:p>
            <a:pPr marL="406400" lvl="1" indent="0">
              <a:buNone/>
            </a:pPr>
            <a:r>
              <a:rPr lang="en-CA" dirty="0"/>
              <a:t>          #X12 on LinkedIn</a:t>
            </a:r>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E2C18202-C1B2-D346-A5C6-88900CCC8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7127" y="2720475"/>
            <a:ext cx="279400" cy="279400"/>
          </a:xfrm>
          <a:prstGeom prst="rect">
            <a:avLst/>
          </a:prstGeom>
        </p:spPr>
      </p:pic>
      <p:pic>
        <p:nvPicPr>
          <p:cNvPr id="10" name="Picture 9" descr="A picture containing ax&#10;&#10;Description automatically generated">
            <a:extLst>
              <a:ext uri="{FF2B5EF4-FFF2-40B4-BE49-F238E27FC236}">
                <a16:creationId xmlns:a16="http://schemas.microsoft.com/office/drawing/2014/main" id="{E12B2B06-923F-E142-B16C-8FF9E9DFF6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7048" y="2261602"/>
            <a:ext cx="317500" cy="260350"/>
          </a:xfrm>
          <a:prstGeom prst="rect">
            <a:avLst/>
          </a:prstGeom>
        </p:spPr>
      </p:pic>
    </p:spTree>
    <p:extLst>
      <p:ext uri="{BB962C8B-B14F-4D97-AF65-F5344CB8AC3E}">
        <p14:creationId xmlns:p14="http://schemas.microsoft.com/office/powerpoint/2010/main" val="10110226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erson standing in front of a curtain&#10;&#10;Description automatically generated">
            <a:extLst>
              <a:ext uri="{FF2B5EF4-FFF2-40B4-BE49-F238E27FC236}">
                <a16:creationId xmlns:a16="http://schemas.microsoft.com/office/drawing/2014/main" id="{A7C96318-63C9-004D-94D5-CF9A1D7F0B0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033" b="1033"/>
          <a:stretch/>
        </p:blipFill>
        <p:spPr>
          <a:xfrm>
            <a:off x="1880199" y="773256"/>
            <a:ext cx="9929495" cy="5808415"/>
          </a:xfrm>
        </p:spPr>
      </p:pic>
      <p:sp>
        <p:nvSpPr>
          <p:cNvPr id="24" name="Picture Placeholder 16">
            <a:extLst>
              <a:ext uri="{FF2B5EF4-FFF2-40B4-BE49-F238E27FC236}">
                <a16:creationId xmlns:a16="http://schemas.microsoft.com/office/drawing/2014/main" id="{033CBA34-1035-154E-84EE-D4593D48D3BB}"/>
              </a:ext>
            </a:extLst>
          </p:cNvPr>
          <p:cNvSpPr txBox="1">
            <a:spLocks/>
          </p:cNvSpPr>
          <p:nvPr/>
        </p:nvSpPr>
        <p:spPr>
          <a:xfrm>
            <a:off x="1361289" y="679387"/>
            <a:ext cx="10098503" cy="5883377"/>
          </a:xfrm>
          <a:prstGeom prst="rect">
            <a:avLst/>
          </a:prstGeom>
          <a:blipFill>
            <a:blip r:embed="rId4" cstate="screen">
              <a:extLst>
                <a:ext uri="{28A0092B-C50C-407E-A947-70E740481C1C}">
                  <a14:useLocalDpi xmlns:a14="http://schemas.microsoft.com/office/drawing/2010/main"/>
                </a:ext>
              </a:extLst>
            </a:blip>
            <a:stretch>
              <a:fillRect r="-3350" b="-3662"/>
            </a:stretch>
          </a:blipFill>
        </p:spPr>
      </p:sp>
      <p:sp>
        <p:nvSpPr>
          <p:cNvPr id="9" name="Title 8">
            <a:extLst>
              <a:ext uri="{FF2B5EF4-FFF2-40B4-BE49-F238E27FC236}">
                <a16:creationId xmlns:a16="http://schemas.microsoft.com/office/drawing/2014/main" id="{EE704416-C2D4-8449-8D50-68BFF7C4A120}"/>
              </a:ext>
            </a:extLst>
          </p:cNvPr>
          <p:cNvSpPr>
            <a:spLocks noGrp="1"/>
          </p:cNvSpPr>
          <p:nvPr>
            <p:ph type="title"/>
          </p:nvPr>
        </p:nvSpPr>
        <p:spPr/>
        <p:txBody>
          <a:bodyPr/>
          <a:lstStyle/>
          <a:p>
            <a:r>
              <a:rPr lang="en-US" dirty="0"/>
              <a:t>Wrap-up</a:t>
            </a:r>
          </a:p>
        </p:txBody>
      </p:sp>
      <p:sp>
        <p:nvSpPr>
          <p:cNvPr id="12" name="Text Placeholder 11">
            <a:extLst>
              <a:ext uri="{FF2B5EF4-FFF2-40B4-BE49-F238E27FC236}">
                <a16:creationId xmlns:a16="http://schemas.microsoft.com/office/drawing/2014/main" id="{56BBC22A-119D-7041-A00E-CF39F30A9C98}"/>
              </a:ext>
            </a:extLst>
          </p:cNvPr>
          <p:cNvSpPr>
            <a:spLocks noGrp="1"/>
          </p:cNvSpPr>
          <p:nvPr>
            <p:ph type="body" idx="14"/>
          </p:nvPr>
        </p:nvSpPr>
        <p:spPr>
          <a:xfrm>
            <a:off x="6962274" y="1116755"/>
            <a:ext cx="4467725" cy="5376119"/>
          </a:xfrm>
        </p:spPr>
        <p:txBody>
          <a:bodyPr/>
          <a:lstStyle/>
          <a:p>
            <a:r>
              <a:rPr lang="en-US" dirty="0"/>
              <a:t>Thanks for Collaborating with us</a:t>
            </a:r>
            <a:br>
              <a:rPr lang="en-US" dirty="0"/>
            </a:br>
            <a:r>
              <a:rPr lang="en-US" dirty="0"/>
              <a:t> </a:t>
            </a:r>
          </a:p>
          <a:p>
            <a:r>
              <a:rPr lang="en-US" dirty="0"/>
              <a:t>Post questions, suggestions, or feedback via the online form at </a:t>
            </a:r>
            <a:r>
              <a:rPr lang="en-CA" u="sng" dirty="0">
                <a:hlinkClick r:id="rId5"/>
              </a:rPr>
              <a:t>X12.org/feedback</a:t>
            </a:r>
            <a:br>
              <a:rPr lang="en-CA" u="sng" dirty="0"/>
            </a:br>
            <a:endParaRPr lang="en-CA" u="sng" dirty="0"/>
          </a:p>
          <a:p>
            <a:endParaRPr lang="en-US" dirty="0"/>
          </a:p>
          <a:p>
            <a:endParaRPr lang="en-US" dirty="0"/>
          </a:p>
        </p:txBody>
      </p:sp>
      <p:sp>
        <p:nvSpPr>
          <p:cNvPr id="7" name="TextBox 6">
            <a:extLst>
              <a:ext uri="{FF2B5EF4-FFF2-40B4-BE49-F238E27FC236}">
                <a16:creationId xmlns:a16="http://schemas.microsoft.com/office/drawing/2014/main" id="{EEDEE1EF-3657-BF48-A4AF-AA1D67F8F9FE}"/>
              </a:ext>
            </a:extLst>
          </p:cNvPr>
          <p:cNvSpPr txBox="1"/>
          <p:nvPr/>
        </p:nvSpPr>
        <p:spPr>
          <a:xfrm>
            <a:off x="640080" y="4114800"/>
            <a:ext cx="1774556" cy="1616529"/>
          </a:xfrm>
          <a:prstGeom prst="rect">
            <a:avLst/>
          </a:prstGeom>
          <a:noFill/>
        </p:spPr>
        <p:txBody>
          <a:bodyPr wrap="square" lIns="0" tIns="0" rIns="0" bIns="0" rtlCol="0" anchor="t">
            <a:noAutofit/>
          </a:bodyPr>
          <a:lstStyle/>
          <a:p>
            <a:pPr>
              <a:lnSpc>
                <a:spcPts val="1300"/>
              </a:lnSpc>
              <a:spcAft>
                <a:spcPts val="1000"/>
              </a:spcAft>
            </a:pPr>
            <a:endParaRPr lang="en-US" sz="1000" dirty="0">
              <a:solidFill>
                <a:srgbClr val="7030A0"/>
              </a:solidFill>
            </a:endParaRPr>
          </a:p>
        </p:txBody>
      </p:sp>
      <p:pic>
        <p:nvPicPr>
          <p:cNvPr id="10" name="Picture 9">
            <a:extLst>
              <a:ext uri="{FF2B5EF4-FFF2-40B4-BE49-F238E27FC236}">
                <a16:creationId xmlns:a16="http://schemas.microsoft.com/office/drawing/2014/main" id="{C08E016C-0A14-F44D-9B69-A3BE2E1F3E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27777" y="5478504"/>
            <a:ext cx="1219200" cy="1397000"/>
          </a:xfrm>
          <a:prstGeom prst="rect">
            <a:avLst/>
          </a:prstGeom>
        </p:spPr>
      </p:pic>
    </p:spTree>
    <p:extLst>
      <p:ext uri="{BB962C8B-B14F-4D97-AF65-F5344CB8AC3E}">
        <p14:creationId xmlns:p14="http://schemas.microsoft.com/office/powerpoint/2010/main" val="1440696152"/>
      </p:ext>
    </p:extLst>
  </p:cSld>
  <p:clrMapOvr>
    <a:masterClrMapping/>
  </p:clrMapOvr>
</p:sld>
</file>

<file path=ppt/theme/theme1.xml><?xml version="1.0" encoding="utf-8"?>
<a:theme xmlns:a="http://schemas.openxmlformats.org/drawingml/2006/main" name="Master X12">
  <a:themeElements>
    <a:clrScheme name="X12">
      <a:dk1>
        <a:srgbClr val="000000"/>
      </a:dk1>
      <a:lt1>
        <a:srgbClr val="FFFFFF"/>
      </a:lt1>
      <a:dk2>
        <a:srgbClr val="E8E8F5"/>
      </a:dk2>
      <a:lt2>
        <a:srgbClr val="F7F7FF"/>
      </a:lt2>
      <a:accent1>
        <a:srgbClr val="600A5F"/>
      </a:accent1>
      <a:accent2>
        <a:srgbClr val="532E79"/>
      </a:accent2>
      <a:accent3>
        <a:srgbClr val="49488E"/>
      </a:accent3>
      <a:accent4>
        <a:srgbClr val="4361A3"/>
      </a:accent4>
      <a:accent5>
        <a:srgbClr val="249DD6"/>
      </a:accent5>
      <a:accent6>
        <a:srgbClr val="95DCFD"/>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730_X12_Presentation_01f" id="{B13E35B5-3CDA-9642-A111-2A00997068C8}" vid="{9BA0A41B-ABF5-D34F-BA5D-7F600142E58A}"/>
    </a:ext>
  </a:extLst>
</a:theme>
</file>

<file path=ppt/theme/theme2.xml><?xml version="1.0" encoding="utf-8"?>
<a:theme xmlns:a="http://schemas.openxmlformats.org/drawingml/2006/main" name="1_Master X12">
  <a:themeElements>
    <a:clrScheme name="X12">
      <a:dk1>
        <a:srgbClr val="000000"/>
      </a:dk1>
      <a:lt1>
        <a:srgbClr val="FFFFFF"/>
      </a:lt1>
      <a:dk2>
        <a:srgbClr val="E8E8F5"/>
      </a:dk2>
      <a:lt2>
        <a:srgbClr val="F7F7FF"/>
      </a:lt2>
      <a:accent1>
        <a:srgbClr val="600A5F"/>
      </a:accent1>
      <a:accent2>
        <a:srgbClr val="532E79"/>
      </a:accent2>
      <a:accent3>
        <a:srgbClr val="49488E"/>
      </a:accent3>
      <a:accent4>
        <a:srgbClr val="4361A3"/>
      </a:accent4>
      <a:accent5>
        <a:srgbClr val="249DD6"/>
      </a:accent5>
      <a:accent6>
        <a:srgbClr val="95DCFD"/>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730_X12_Presentation_01f" id="{B13E35B5-3CDA-9642-A111-2A00997068C8}" vid="{9BA0A41B-ABF5-D34F-BA5D-7F600142E5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X12</Template>
  <TotalTime>51811</TotalTime>
  <Words>6780</Words>
  <Application>Microsoft Office PowerPoint</Application>
  <PresentationFormat>Widescreen</PresentationFormat>
  <Paragraphs>981</Paragraphs>
  <Slides>95</Slides>
  <Notes>32</Notes>
  <HiddenSlides>9</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103" baseType="lpstr">
      <vt:lpstr>Arial</vt:lpstr>
      <vt:lpstr>Calibri</vt:lpstr>
      <vt:lpstr>Calibri Light</vt:lpstr>
      <vt:lpstr>DIN 2014</vt:lpstr>
      <vt:lpstr>Wingdings</vt:lpstr>
      <vt:lpstr>Master X12</vt:lpstr>
      <vt:lpstr>1_Master X12</vt:lpstr>
      <vt:lpstr>Worksheet</vt:lpstr>
      <vt:lpstr>X12N Full Subcommittee – Fall 2023</vt:lpstr>
      <vt:lpstr>Disclaimer</vt:lpstr>
      <vt:lpstr>X12N Agenda  Monday 10/2/2023  10:00 to 11:00 A.M. ET</vt:lpstr>
      <vt:lpstr>Anti-trust and recording policies </vt:lpstr>
      <vt:lpstr>Standing Meeting Logistics </vt:lpstr>
      <vt:lpstr>Standing Meeting Logistics </vt:lpstr>
      <vt:lpstr>X12N -Insurance subcommittee   </vt:lpstr>
      <vt:lpstr>Activities &amp; milestones</vt:lpstr>
      <vt:lpstr>Informational series</vt:lpstr>
      <vt:lpstr>X12N Officer elections</vt:lpstr>
      <vt:lpstr>X12N Appointments Summer 2023 </vt:lpstr>
      <vt:lpstr>X12N Subordinate Group Plans – MRC Development groups</vt:lpstr>
      <vt:lpstr>X12N Subordinate Group Plans - TGB</vt:lpstr>
      <vt:lpstr>X12N Subordinate Group Plans - TGB</vt:lpstr>
      <vt:lpstr>X12N Subordinate Group Plans - TGB</vt:lpstr>
      <vt:lpstr>X12N Subordinate Group Plans - TGC</vt:lpstr>
      <vt:lpstr>X12N Subordinate Group Plans –  TGH</vt:lpstr>
      <vt:lpstr>X12N Representatives</vt:lpstr>
      <vt:lpstr>X12N Internal Liaisons</vt:lpstr>
      <vt:lpstr>X12 Formal Liaisons</vt:lpstr>
      <vt:lpstr>Stay Connected</vt:lpstr>
      <vt:lpstr>Wrap-up</vt:lpstr>
      <vt:lpstr>X12N Full Subcommittee -  Fall 2023  </vt:lpstr>
      <vt:lpstr>Disclaimer</vt:lpstr>
      <vt:lpstr>X12N Agenda  Wednesday 10/4/2023 10:00 to 11:00 A.M. ET</vt:lpstr>
      <vt:lpstr>MR Ballot: 207</vt:lpstr>
      <vt:lpstr>MR Ballot: 219</vt:lpstr>
      <vt:lpstr>MR Ballot: 233</vt:lpstr>
      <vt:lpstr>MR Ballot: 240</vt:lpstr>
      <vt:lpstr>MR Ballot: 251</vt:lpstr>
      <vt:lpstr>MR Ballot: 251 (cont)</vt:lpstr>
      <vt:lpstr>MR Ballot: 270</vt:lpstr>
      <vt:lpstr>MR Ballot: 274</vt:lpstr>
      <vt:lpstr>MR Ballot: 274 (cont)</vt:lpstr>
      <vt:lpstr>MR Ballot: 277</vt:lpstr>
      <vt:lpstr>MR Ballot: 282</vt:lpstr>
      <vt:lpstr>MR Ballot: 283</vt:lpstr>
      <vt:lpstr>MR Ballot: 284</vt:lpstr>
      <vt:lpstr>MR Ballot: 291</vt:lpstr>
      <vt:lpstr>MR Ballot: 294</vt:lpstr>
      <vt:lpstr>MR Ballot: 299</vt:lpstr>
      <vt:lpstr>MR Ballot: 317</vt:lpstr>
      <vt:lpstr>MR Ballot: 322</vt:lpstr>
      <vt:lpstr>MR Ballot: 339</vt:lpstr>
      <vt:lpstr>MR Ballot: 347</vt:lpstr>
      <vt:lpstr>MR Ballot: 350</vt:lpstr>
      <vt:lpstr>MR Ballot: 352</vt:lpstr>
      <vt:lpstr>MR Ballot: 358</vt:lpstr>
      <vt:lpstr>MR Ballot: 360</vt:lpstr>
      <vt:lpstr>MR Ballot: 362</vt:lpstr>
      <vt:lpstr>MR Ballot: 365</vt:lpstr>
      <vt:lpstr>MR Ballot: 367</vt:lpstr>
      <vt:lpstr>MR Ballot: 368</vt:lpstr>
      <vt:lpstr>MR Ballot: 369</vt:lpstr>
      <vt:lpstr>MR Ballot: 370</vt:lpstr>
      <vt:lpstr>MR Ballot: 370 (cont)</vt:lpstr>
      <vt:lpstr>MR Ballot: 371</vt:lpstr>
      <vt:lpstr>MR Ballot: 373</vt:lpstr>
      <vt:lpstr>MR Ballot: 374</vt:lpstr>
      <vt:lpstr>MR Ballot: 374 (cont)</vt:lpstr>
      <vt:lpstr>MR Ballot: 384</vt:lpstr>
      <vt:lpstr>MR Ballot: 386</vt:lpstr>
      <vt:lpstr>MR Ballot: 387</vt:lpstr>
      <vt:lpstr>MR Ballot: 393</vt:lpstr>
      <vt:lpstr>MR Ballot: 393 (cont)</vt:lpstr>
      <vt:lpstr>MR Ballot: 395</vt:lpstr>
      <vt:lpstr>MR Ballot: 433</vt:lpstr>
      <vt:lpstr>X12 - General Session Updates</vt:lpstr>
      <vt:lpstr>X12N Organizational Structure – effective 2/1</vt:lpstr>
      <vt:lpstr>Standing meeting logistics and reminders </vt:lpstr>
      <vt:lpstr>Stay Connected</vt:lpstr>
      <vt:lpstr>Wrap-up</vt:lpstr>
      <vt:lpstr>X12N Full Subcommittee -  Fall 2023 </vt:lpstr>
      <vt:lpstr>Disclaimer</vt:lpstr>
      <vt:lpstr>X12N Agenda  Thursday 10/5 10 to 10:30 am et</vt:lpstr>
      <vt:lpstr>MR 291</vt:lpstr>
      <vt:lpstr>MR 291</vt:lpstr>
      <vt:lpstr>MR 384 </vt:lpstr>
      <vt:lpstr>MR 384</vt:lpstr>
      <vt:lpstr>X12N Subordinate Group - TGB</vt:lpstr>
      <vt:lpstr>X12N Subordinate Group - TGB</vt:lpstr>
      <vt:lpstr>X12N Subordinate Group - TGB</vt:lpstr>
      <vt:lpstr>X12N Subordinate Group - TGB</vt:lpstr>
      <vt:lpstr>X12N Subordinate Group - TGC</vt:lpstr>
      <vt:lpstr>X12N Subordinate Group - TGH</vt:lpstr>
      <vt:lpstr>Placeholder  </vt:lpstr>
      <vt:lpstr>Maintenance request updates</vt:lpstr>
      <vt:lpstr>TR3 Ballot</vt:lpstr>
      <vt:lpstr>Reminders</vt:lpstr>
      <vt:lpstr>Next meeting</vt:lpstr>
      <vt:lpstr>Elections Winter 2024</vt:lpstr>
      <vt:lpstr>Appointments Fall 2023</vt:lpstr>
      <vt:lpstr>Placeholder  </vt:lpstr>
      <vt:lpstr>Stay Connected</vt:lpstr>
      <vt:lpstr>Wrap-up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Fitzpatrick</dc:creator>
  <cp:lastModifiedBy>Rose, Tara</cp:lastModifiedBy>
  <cp:revision>155</cp:revision>
  <cp:lastPrinted>2021-09-22T04:42:57Z</cp:lastPrinted>
  <dcterms:created xsi:type="dcterms:W3CDTF">2020-07-30T21:05:31Z</dcterms:created>
  <dcterms:modified xsi:type="dcterms:W3CDTF">2023-10-11T21:03:12Z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20f21ee-9bdc-4991-8abe-58f53448e302_Enabled">
    <vt:lpwstr>true</vt:lpwstr>
  </property>
  <property fmtid="{D5CDD505-2E9C-101B-9397-08002B2CF9AE}" pid="3" name="MSIP_Label_320f21ee-9bdc-4991-8abe-58f53448e302_SetDate">
    <vt:lpwstr>2022-10-03T17:37:38Z</vt:lpwstr>
  </property>
  <property fmtid="{D5CDD505-2E9C-101B-9397-08002B2CF9AE}" pid="4" name="MSIP_Label_320f21ee-9bdc-4991-8abe-58f53448e302_Method">
    <vt:lpwstr>Privileged</vt:lpwstr>
  </property>
  <property fmtid="{D5CDD505-2E9C-101B-9397-08002B2CF9AE}" pid="5" name="MSIP_Label_320f21ee-9bdc-4991-8abe-58f53448e302_Name">
    <vt:lpwstr>External Label</vt:lpwstr>
  </property>
  <property fmtid="{D5CDD505-2E9C-101B-9397-08002B2CF9AE}" pid="6" name="MSIP_Label_320f21ee-9bdc-4991-8abe-58f53448e302_SiteId">
    <vt:lpwstr>db05faca-c82a-4b9d-b9c5-0f64b6755421</vt:lpwstr>
  </property>
  <property fmtid="{D5CDD505-2E9C-101B-9397-08002B2CF9AE}" pid="7" name="MSIP_Label_320f21ee-9bdc-4991-8abe-58f53448e302_ActionId">
    <vt:lpwstr>5b122668-f973-46c5-9fcd-c59c64732430</vt:lpwstr>
  </property>
  <property fmtid="{D5CDD505-2E9C-101B-9397-08002B2CF9AE}" pid="8" name="MSIP_Label_320f21ee-9bdc-4991-8abe-58f53448e302_ContentBits">
    <vt:lpwstr>0</vt:lpwstr>
  </property>
  <property fmtid="{D5CDD505-2E9C-101B-9397-08002B2CF9AE}" pid="9" name="MSIP_Label_6a772476-9fad-428e-bd1c-a3a17c3bbc75_Enabled">
    <vt:lpwstr>true</vt:lpwstr>
  </property>
  <property fmtid="{D5CDD505-2E9C-101B-9397-08002B2CF9AE}" pid="10" name="MSIP_Label_6a772476-9fad-428e-bd1c-a3a17c3bbc75_SetDate">
    <vt:lpwstr>2023-10-05T12:55:55Z</vt:lpwstr>
  </property>
  <property fmtid="{D5CDD505-2E9C-101B-9397-08002B2CF9AE}" pid="11" name="MSIP_Label_6a772476-9fad-428e-bd1c-a3a17c3bbc75_Method">
    <vt:lpwstr>Standard</vt:lpwstr>
  </property>
  <property fmtid="{D5CDD505-2E9C-101B-9397-08002B2CF9AE}" pid="12" name="MSIP_Label_6a772476-9fad-428e-bd1c-a3a17c3bbc75_Name">
    <vt:lpwstr>Confidential Information</vt:lpwstr>
  </property>
  <property fmtid="{D5CDD505-2E9C-101B-9397-08002B2CF9AE}" pid="13" name="MSIP_Label_6a772476-9fad-428e-bd1c-a3a17c3bbc75_SiteId">
    <vt:lpwstr>bb087376-1284-4173-9385-a6766cdfef8c</vt:lpwstr>
  </property>
  <property fmtid="{D5CDD505-2E9C-101B-9397-08002B2CF9AE}" pid="14" name="MSIP_Label_6a772476-9fad-428e-bd1c-a3a17c3bbc75_ActionId">
    <vt:lpwstr>ee290b05-e784-4ad3-8b07-34eac3d0ab92</vt:lpwstr>
  </property>
  <property fmtid="{D5CDD505-2E9C-101B-9397-08002B2CF9AE}" pid="15" name="MSIP_Label_6a772476-9fad-428e-bd1c-a3a17c3bbc75_ContentBits">
    <vt:lpwstr>0</vt:lpwstr>
  </property>
</Properties>
</file>